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8" r:id="rId1"/>
  </p:sldMasterIdLst>
  <p:notesMasterIdLst>
    <p:notesMasterId r:id="rId38"/>
  </p:notesMasterIdLst>
  <p:sldIdLst>
    <p:sldId id="256" r:id="rId2"/>
    <p:sldId id="257" r:id="rId3"/>
    <p:sldId id="262" r:id="rId4"/>
    <p:sldId id="278" r:id="rId5"/>
    <p:sldId id="279" r:id="rId6"/>
    <p:sldId id="263" r:id="rId7"/>
    <p:sldId id="266" r:id="rId8"/>
    <p:sldId id="267" r:id="rId9"/>
    <p:sldId id="264" r:id="rId10"/>
    <p:sldId id="265" r:id="rId11"/>
    <p:sldId id="270" r:id="rId12"/>
    <p:sldId id="268" r:id="rId13"/>
    <p:sldId id="271" r:id="rId14"/>
    <p:sldId id="272" r:id="rId15"/>
    <p:sldId id="273" r:id="rId16"/>
    <p:sldId id="284" r:id="rId17"/>
    <p:sldId id="274" r:id="rId18"/>
    <p:sldId id="275" r:id="rId19"/>
    <p:sldId id="285" r:id="rId20"/>
    <p:sldId id="276" r:id="rId21"/>
    <p:sldId id="277" r:id="rId22"/>
    <p:sldId id="280" r:id="rId23"/>
    <p:sldId id="281" r:id="rId24"/>
    <p:sldId id="282" r:id="rId25"/>
    <p:sldId id="283" r:id="rId26"/>
    <p:sldId id="286" r:id="rId27"/>
    <p:sldId id="287" r:id="rId28"/>
    <p:sldId id="288" r:id="rId29"/>
    <p:sldId id="289" r:id="rId30"/>
    <p:sldId id="290" r:id="rId31"/>
    <p:sldId id="291" r:id="rId32"/>
    <p:sldId id="294" r:id="rId33"/>
    <p:sldId id="292" r:id="rId34"/>
    <p:sldId id="293" r:id="rId35"/>
    <p:sldId id="295" r:id="rId36"/>
    <p:sldId id="258" r:id="rId37"/>
  </p:sldIdLst>
  <p:sldSz cx="9144000" cy="6858000" type="screen4x3"/>
  <p:notesSz cx="9944100" cy="6805613"/>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1"/>
    <a:srgbClr val="E7832F"/>
    <a:srgbClr val="342C26"/>
    <a:srgbClr val="8A204D"/>
    <a:srgbClr val="AD2E3D"/>
    <a:srgbClr val="89305D"/>
    <a:srgbClr val="B23775"/>
    <a:srgbClr val="39A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2" autoAdjust="0"/>
  </p:normalViewPr>
  <p:slideViewPr>
    <p:cSldViewPr snapToGrid="0" snapToObjects="1">
      <p:cViewPr>
        <p:scale>
          <a:sx n="87" d="100"/>
          <a:sy n="87" d="100"/>
        </p:scale>
        <p:origin x="-133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110" cy="340281"/>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5632689" y="0"/>
            <a:ext cx="4309110" cy="340281"/>
          </a:xfrm>
          <a:prstGeom prst="rect">
            <a:avLst/>
          </a:prstGeom>
        </p:spPr>
        <p:txBody>
          <a:bodyPr vert="horz" lIns="91440" tIns="45720" rIns="91440" bIns="45720" rtlCol="0"/>
          <a:lstStyle>
            <a:lvl1pPr algn="r">
              <a:defRPr sz="1200"/>
            </a:lvl1pPr>
          </a:lstStyle>
          <a:p>
            <a:fld id="{C6B2A952-3B18-AB48-A99B-AF2DEF1064DA}" type="datetimeFigureOut">
              <a:rPr lang="nb-NO" smtClean="0"/>
              <a:t>17.04.2015</a:t>
            </a:fld>
            <a:endParaRPr lang="nb-NO"/>
          </a:p>
        </p:txBody>
      </p:sp>
      <p:sp>
        <p:nvSpPr>
          <p:cNvPr id="4" name="Slide Image Placeholder 3"/>
          <p:cNvSpPr>
            <a:spLocks noGrp="1" noRot="1" noChangeAspect="1"/>
          </p:cNvSpPr>
          <p:nvPr>
            <p:ph type="sldImg" idx="2"/>
          </p:nvPr>
        </p:nvSpPr>
        <p:spPr>
          <a:xfrm>
            <a:off x="3273425" y="511175"/>
            <a:ext cx="3400425" cy="2551113"/>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994411" y="3232667"/>
            <a:ext cx="7955279" cy="3062526"/>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1" y="6464151"/>
            <a:ext cx="4309110" cy="340281"/>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5632689" y="6464151"/>
            <a:ext cx="4309110" cy="340281"/>
          </a:xfrm>
          <a:prstGeom prst="rect">
            <a:avLst/>
          </a:prstGeom>
        </p:spPr>
        <p:txBody>
          <a:bodyPr vert="horz" lIns="91440" tIns="45720" rIns="91440" bIns="45720" rtlCol="0" anchor="b"/>
          <a:lstStyle>
            <a:lvl1pPr algn="r">
              <a:defRPr sz="1200"/>
            </a:lvl1pPr>
          </a:lstStyle>
          <a:p>
            <a:fld id="{E3362B2D-34DB-3C4F-B526-502A40A8F975}" type="slidenum">
              <a:rPr lang="nb-NO" smtClean="0"/>
              <a:t>‹#›</a:t>
            </a:fld>
            <a:endParaRPr lang="nb-NO"/>
          </a:p>
        </p:txBody>
      </p:sp>
    </p:spTree>
    <p:extLst>
      <p:ext uri="{BB962C8B-B14F-4D97-AF65-F5344CB8AC3E}">
        <p14:creationId xmlns:p14="http://schemas.microsoft.com/office/powerpoint/2010/main" val="3643599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a:t>
            </a:fld>
            <a:endParaRPr lang="nb-NO"/>
          </a:p>
        </p:txBody>
      </p:sp>
    </p:spTree>
    <p:extLst>
      <p:ext uri="{BB962C8B-B14F-4D97-AF65-F5344CB8AC3E}">
        <p14:creationId xmlns:p14="http://schemas.microsoft.com/office/powerpoint/2010/main" val="307125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10</a:t>
            </a:fld>
            <a:endParaRPr lang="nb-NO"/>
          </a:p>
        </p:txBody>
      </p:sp>
    </p:spTree>
    <p:extLst>
      <p:ext uri="{BB962C8B-B14F-4D97-AF65-F5344CB8AC3E}">
        <p14:creationId xmlns:p14="http://schemas.microsoft.com/office/powerpoint/2010/main" val="253726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Transaction stems from </a:t>
            </a:r>
            <a:r>
              <a:rPr lang="en-US" dirty="0" err="1" smtClean="0"/>
              <a:t>latin</a:t>
            </a:r>
            <a:r>
              <a:rPr lang="en-US" dirty="0" smtClean="0"/>
              <a:t> and it</a:t>
            </a:r>
            <a:r>
              <a:rPr lang="en-US" baseline="0" dirty="0" smtClean="0"/>
              <a:t> has focus on change: Force something to happen. </a:t>
            </a:r>
            <a:r>
              <a:rPr lang="en-US" dirty="0" smtClean="0"/>
              <a:t>It assumes that people are connected through communication; they engage in transaction. First, it recognizes that each of us is a sender-receiver, not merely a sender or a receiver. Secondly, it recognizes that communication affects all parties involved. So communication is fluid/simultaneous. This is what most conversations are like. The </a:t>
            </a:r>
            <a:r>
              <a:rPr lang="en-US" dirty="0" err="1" smtClean="0"/>
              <a:t>The</a:t>
            </a:r>
            <a:r>
              <a:rPr lang="en-US" dirty="0" smtClean="0"/>
              <a:t> transactional model also contains ellipses that symbolize the communication environment (how you interpret the data that you are given). Where the ellipses meet is the most effective communication area because both communicators share the same meaning of the message.</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11</a:t>
            </a:fld>
            <a:endParaRPr lang="nb-NO"/>
          </a:p>
        </p:txBody>
      </p:sp>
    </p:spTree>
    <p:extLst>
      <p:ext uri="{BB962C8B-B14F-4D97-AF65-F5344CB8AC3E}">
        <p14:creationId xmlns:p14="http://schemas.microsoft.com/office/powerpoint/2010/main" val="123517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12</a:t>
            </a:fld>
            <a:endParaRPr lang="nb-NO"/>
          </a:p>
        </p:txBody>
      </p:sp>
    </p:spTree>
    <p:extLst>
      <p:ext uri="{BB962C8B-B14F-4D97-AF65-F5344CB8AC3E}">
        <p14:creationId xmlns:p14="http://schemas.microsoft.com/office/powerpoint/2010/main" val="361153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13</a:t>
            </a:fld>
            <a:endParaRPr lang="nb-NO"/>
          </a:p>
        </p:txBody>
      </p:sp>
    </p:spTree>
    <p:extLst>
      <p:ext uri="{BB962C8B-B14F-4D97-AF65-F5344CB8AC3E}">
        <p14:creationId xmlns:p14="http://schemas.microsoft.com/office/powerpoint/2010/main" val="347810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14</a:t>
            </a:fld>
            <a:endParaRPr lang="nb-NO"/>
          </a:p>
        </p:txBody>
      </p:sp>
    </p:spTree>
    <p:extLst>
      <p:ext uri="{BB962C8B-B14F-4D97-AF65-F5344CB8AC3E}">
        <p14:creationId xmlns:p14="http://schemas.microsoft.com/office/powerpoint/2010/main" val="168888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15</a:t>
            </a:fld>
            <a:endParaRPr lang="nb-NO"/>
          </a:p>
        </p:txBody>
      </p:sp>
    </p:spTree>
    <p:extLst>
      <p:ext uri="{BB962C8B-B14F-4D97-AF65-F5344CB8AC3E}">
        <p14:creationId xmlns:p14="http://schemas.microsoft.com/office/powerpoint/2010/main" val="368037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16</a:t>
            </a:fld>
            <a:endParaRPr lang="nb-NO"/>
          </a:p>
        </p:txBody>
      </p:sp>
    </p:spTree>
    <p:extLst>
      <p:ext uri="{BB962C8B-B14F-4D97-AF65-F5344CB8AC3E}">
        <p14:creationId xmlns:p14="http://schemas.microsoft.com/office/powerpoint/2010/main" val="259821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17</a:t>
            </a:fld>
            <a:endParaRPr lang="nb-NO"/>
          </a:p>
        </p:txBody>
      </p:sp>
    </p:spTree>
    <p:extLst>
      <p:ext uri="{BB962C8B-B14F-4D97-AF65-F5344CB8AC3E}">
        <p14:creationId xmlns:p14="http://schemas.microsoft.com/office/powerpoint/2010/main" val="186364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18</a:t>
            </a:fld>
            <a:endParaRPr lang="nb-NO"/>
          </a:p>
        </p:txBody>
      </p:sp>
    </p:spTree>
    <p:extLst>
      <p:ext uri="{BB962C8B-B14F-4D97-AF65-F5344CB8AC3E}">
        <p14:creationId xmlns:p14="http://schemas.microsoft.com/office/powerpoint/2010/main" val="3489759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19</a:t>
            </a:fld>
            <a:endParaRPr lang="nb-NO"/>
          </a:p>
        </p:txBody>
      </p:sp>
    </p:spTree>
    <p:extLst>
      <p:ext uri="{BB962C8B-B14F-4D97-AF65-F5344CB8AC3E}">
        <p14:creationId xmlns:p14="http://schemas.microsoft.com/office/powerpoint/2010/main" val="119027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baseline="0" dirty="0" smtClean="0"/>
              <a:t>I am </a:t>
            </a:r>
            <a:r>
              <a:rPr lang="nb-NO" baseline="0" dirty="0" err="1" smtClean="0"/>
              <a:t>very</a:t>
            </a:r>
            <a:r>
              <a:rPr lang="nb-NO" baseline="0" dirty="0" smtClean="0"/>
              <a:t> happy to be </a:t>
            </a:r>
            <a:r>
              <a:rPr lang="nb-NO" baseline="0" dirty="0" err="1" smtClean="0"/>
              <a:t>here</a:t>
            </a:r>
            <a:r>
              <a:rPr lang="nb-NO" baseline="0" dirty="0" smtClean="0"/>
              <a:t> to </a:t>
            </a:r>
            <a:r>
              <a:rPr lang="nb-NO" baseline="0" dirty="0" err="1" smtClean="0"/>
              <a:t>day</a:t>
            </a:r>
            <a:r>
              <a:rPr lang="nb-NO" baseline="0" dirty="0" smtClean="0"/>
              <a:t>. </a:t>
            </a:r>
          </a:p>
          <a:p>
            <a:pPr marL="171450" indent="-171450">
              <a:buFont typeface="Arial" panose="020B0604020202020204" pitchFamily="34" charset="0"/>
              <a:buChar char="•"/>
            </a:pPr>
            <a:r>
              <a:rPr lang="nb-NO" baseline="0" dirty="0" err="1" smtClean="0"/>
              <a:t>They</a:t>
            </a:r>
            <a:r>
              <a:rPr lang="nb-NO" baseline="0" dirty="0" smtClean="0"/>
              <a:t> </a:t>
            </a:r>
            <a:r>
              <a:rPr lang="nb-NO" baseline="0" dirty="0" err="1" smtClean="0"/>
              <a:t>say</a:t>
            </a:r>
            <a:r>
              <a:rPr lang="nb-NO" baseline="0" dirty="0" smtClean="0"/>
              <a:t> </a:t>
            </a:r>
            <a:r>
              <a:rPr lang="nb-NO" baseline="0" dirty="0" err="1" smtClean="0"/>
              <a:t>that</a:t>
            </a:r>
            <a:r>
              <a:rPr lang="nb-NO" baseline="0" dirty="0" smtClean="0"/>
              <a:t> </a:t>
            </a:r>
            <a:r>
              <a:rPr lang="nb-NO" baseline="0" dirty="0" err="1" smtClean="0"/>
              <a:t>the</a:t>
            </a:r>
            <a:r>
              <a:rPr lang="nb-NO" baseline="0" dirty="0" smtClean="0"/>
              <a:t> </a:t>
            </a:r>
            <a:r>
              <a:rPr lang="nb-NO" baseline="0" dirty="0" err="1" smtClean="0"/>
              <a:t>slot</a:t>
            </a:r>
            <a:r>
              <a:rPr lang="nb-NO" baseline="0" dirty="0" smtClean="0"/>
              <a:t> </a:t>
            </a:r>
            <a:r>
              <a:rPr lang="nb-NO" baseline="0" dirty="0" err="1" smtClean="0"/>
              <a:t>after</a:t>
            </a:r>
            <a:r>
              <a:rPr lang="nb-NO" baseline="0" dirty="0" smtClean="0"/>
              <a:t> </a:t>
            </a:r>
            <a:r>
              <a:rPr lang="nb-NO" baseline="0" dirty="0" err="1" smtClean="0"/>
              <a:t>lunch</a:t>
            </a:r>
            <a:r>
              <a:rPr lang="nb-NO" baseline="0" dirty="0" smtClean="0"/>
              <a:t> is </a:t>
            </a:r>
            <a:r>
              <a:rPr lang="nb-NO" baseline="0" dirty="0" err="1" smtClean="0"/>
              <a:t>the</a:t>
            </a:r>
            <a:r>
              <a:rPr lang="nb-NO" baseline="0" dirty="0" smtClean="0"/>
              <a:t> more </a:t>
            </a:r>
            <a:r>
              <a:rPr lang="nb-NO" baseline="0" dirty="0" err="1" smtClean="0"/>
              <a:t>demanding</a:t>
            </a:r>
            <a:r>
              <a:rPr lang="nb-NO" baseline="0" dirty="0" smtClean="0"/>
              <a:t>. </a:t>
            </a:r>
          </a:p>
          <a:p>
            <a:pPr marL="171450" indent="-171450">
              <a:buFont typeface="Arial" panose="020B0604020202020204" pitchFamily="34" charset="0"/>
              <a:buChar char="•"/>
            </a:pPr>
            <a:r>
              <a:rPr lang="nb-NO" baseline="0" dirty="0" smtClean="0"/>
              <a:t>All </a:t>
            </a:r>
            <a:r>
              <a:rPr lang="nb-NO" baseline="0" dirty="0" err="1" smtClean="0"/>
              <a:t>blood</a:t>
            </a:r>
            <a:r>
              <a:rPr lang="nb-NO" baseline="0" dirty="0" smtClean="0"/>
              <a:t> </a:t>
            </a:r>
            <a:r>
              <a:rPr lang="nb-NO" baseline="0" dirty="0" err="1" smtClean="0"/>
              <a:t>goes</a:t>
            </a:r>
            <a:r>
              <a:rPr lang="nb-NO" baseline="0" dirty="0" smtClean="0"/>
              <a:t> from </a:t>
            </a:r>
            <a:r>
              <a:rPr lang="nb-NO" baseline="0" dirty="0" err="1" smtClean="0"/>
              <a:t>the</a:t>
            </a:r>
            <a:r>
              <a:rPr lang="nb-NO" baseline="0" dirty="0" smtClean="0"/>
              <a:t> head to </a:t>
            </a:r>
            <a:r>
              <a:rPr lang="nb-NO" baseline="0" dirty="0" err="1" smtClean="0"/>
              <a:t>the</a:t>
            </a:r>
            <a:r>
              <a:rPr lang="nb-NO" baseline="0" dirty="0" smtClean="0"/>
              <a:t> </a:t>
            </a:r>
            <a:r>
              <a:rPr lang="nb-NO" baseline="0" dirty="0" err="1" smtClean="0"/>
              <a:t>stomack</a:t>
            </a:r>
            <a:r>
              <a:rPr lang="nb-NO" baseline="0" dirty="0" smtClean="0"/>
              <a:t> to </a:t>
            </a:r>
            <a:r>
              <a:rPr lang="nb-NO" baseline="0" dirty="0" err="1" smtClean="0"/>
              <a:t>help</a:t>
            </a:r>
            <a:r>
              <a:rPr lang="nb-NO" baseline="0" dirty="0" smtClean="0"/>
              <a:t> </a:t>
            </a:r>
            <a:r>
              <a:rPr lang="nb-NO" baseline="0" dirty="0" err="1" smtClean="0"/>
              <a:t>digestion</a:t>
            </a:r>
            <a:r>
              <a:rPr lang="nb-NO" baseline="0" dirty="0" smtClean="0"/>
              <a:t>.</a:t>
            </a:r>
          </a:p>
          <a:p>
            <a:pPr marL="171450" indent="-171450">
              <a:buFont typeface="Arial" panose="020B0604020202020204" pitchFamily="34" charset="0"/>
              <a:buChar char="•"/>
            </a:pPr>
            <a:r>
              <a:rPr lang="nb-NO" baseline="0" dirty="0" err="1" smtClean="0"/>
              <a:t>We</a:t>
            </a:r>
            <a:r>
              <a:rPr lang="nb-NO" baseline="0" dirty="0" smtClean="0"/>
              <a:t> </a:t>
            </a:r>
            <a:r>
              <a:rPr lang="nb-NO" baseline="0" dirty="0" err="1" smtClean="0"/>
              <a:t>take</a:t>
            </a:r>
            <a:r>
              <a:rPr lang="nb-NO" baseline="0" dirty="0" smtClean="0"/>
              <a:t> </a:t>
            </a:r>
            <a:r>
              <a:rPr lang="nb-NO" baseline="0" dirty="0" err="1" smtClean="0"/>
              <a:t>that</a:t>
            </a:r>
            <a:r>
              <a:rPr lang="nb-NO" baseline="0" dirty="0" smtClean="0"/>
              <a:t> as a </a:t>
            </a:r>
            <a:r>
              <a:rPr lang="nb-NO" baseline="0" dirty="0" err="1" smtClean="0"/>
              <a:t>challenge</a:t>
            </a:r>
            <a:r>
              <a:rPr lang="nb-NO" baseline="0" dirty="0" smtClean="0"/>
              <a:t>!</a:t>
            </a:r>
          </a:p>
          <a:p>
            <a:pPr marL="171450" indent="-171450">
              <a:buFont typeface="Arial" panose="020B0604020202020204" pitchFamily="34" charset="0"/>
              <a:buChar char="•"/>
            </a:pPr>
            <a:r>
              <a:rPr lang="nb-NO" baseline="0" dirty="0" smtClean="0"/>
              <a:t>Go </a:t>
            </a:r>
            <a:r>
              <a:rPr lang="nb-NO" baseline="0" dirty="0" err="1" smtClean="0"/>
              <a:t>through</a:t>
            </a:r>
            <a:r>
              <a:rPr lang="nb-NO" baseline="0" dirty="0" smtClean="0"/>
              <a:t> and tell </a:t>
            </a:r>
            <a:r>
              <a:rPr lang="nb-NO" baseline="0" dirty="0" err="1" smtClean="0"/>
              <a:t>about</a:t>
            </a:r>
            <a:r>
              <a:rPr lang="nb-NO" baseline="0" dirty="0" smtClean="0"/>
              <a:t> my </a:t>
            </a:r>
            <a:r>
              <a:rPr lang="nb-NO" baseline="0" dirty="0" err="1" smtClean="0"/>
              <a:t>positions</a:t>
            </a:r>
            <a:r>
              <a:rPr lang="nb-NO" baseline="0" dirty="0" smtClean="0"/>
              <a:t> </a:t>
            </a:r>
            <a:r>
              <a:rPr lang="nb-NO" baseline="0" dirty="0" err="1" smtClean="0"/>
              <a:t>etc</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2</a:t>
            </a:fld>
            <a:endParaRPr lang="nb-NO"/>
          </a:p>
        </p:txBody>
      </p:sp>
    </p:spTree>
    <p:extLst>
      <p:ext uri="{BB962C8B-B14F-4D97-AF65-F5344CB8AC3E}">
        <p14:creationId xmlns:p14="http://schemas.microsoft.com/office/powerpoint/2010/main" val="153142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20</a:t>
            </a:fld>
            <a:endParaRPr lang="nb-NO"/>
          </a:p>
        </p:txBody>
      </p:sp>
    </p:spTree>
    <p:extLst>
      <p:ext uri="{BB962C8B-B14F-4D97-AF65-F5344CB8AC3E}">
        <p14:creationId xmlns:p14="http://schemas.microsoft.com/office/powerpoint/2010/main" val="39324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21</a:t>
            </a:fld>
            <a:endParaRPr lang="nb-NO"/>
          </a:p>
        </p:txBody>
      </p:sp>
    </p:spTree>
    <p:extLst>
      <p:ext uri="{BB962C8B-B14F-4D97-AF65-F5344CB8AC3E}">
        <p14:creationId xmlns:p14="http://schemas.microsoft.com/office/powerpoint/2010/main" val="3037157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22</a:t>
            </a:fld>
            <a:endParaRPr lang="nb-NO"/>
          </a:p>
        </p:txBody>
      </p:sp>
    </p:spTree>
    <p:extLst>
      <p:ext uri="{BB962C8B-B14F-4D97-AF65-F5344CB8AC3E}">
        <p14:creationId xmlns:p14="http://schemas.microsoft.com/office/powerpoint/2010/main" val="2652464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23</a:t>
            </a:fld>
            <a:endParaRPr lang="nb-NO"/>
          </a:p>
        </p:txBody>
      </p:sp>
    </p:spTree>
    <p:extLst>
      <p:ext uri="{BB962C8B-B14F-4D97-AF65-F5344CB8AC3E}">
        <p14:creationId xmlns:p14="http://schemas.microsoft.com/office/powerpoint/2010/main" val="2320604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err="1" smtClean="0"/>
              <a:t>Two</a:t>
            </a:r>
            <a:r>
              <a:rPr lang="nb-NO" sz="1400" dirty="0" smtClean="0"/>
              <a:t> </a:t>
            </a:r>
            <a:r>
              <a:rPr lang="nb-NO" sz="1400" dirty="0" err="1" smtClean="0"/>
              <a:t>examples</a:t>
            </a:r>
            <a:r>
              <a:rPr lang="nb-NO" sz="1400" dirty="0" smtClean="0"/>
              <a:t> </a:t>
            </a:r>
            <a:r>
              <a:rPr lang="nb-NO" sz="1400" dirty="0" err="1" smtClean="0"/>
              <a:t>of</a:t>
            </a:r>
            <a:r>
              <a:rPr lang="nb-NO" sz="1400" dirty="0" smtClean="0"/>
              <a:t> </a:t>
            </a:r>
            <a:r>
              <a:rPr lang="nb-NO" sz="1400" dirty="0" err="1" smtClean="0"/>
              <a:t>layman</a:t>
            </a:r>
            <a:r>
              <a:rPr lang="nb-NO" sz="1400" dirty="0" smtClean="0"/>
              <a:t> </a:t>
            </a:r>
            <a:r>
              <a:rPr lang="nb-NO" sz="1400" dirty="0" err="1" smtClean="0"/>
              <a:t>registries</a:t>
            </a:r>
            <a:r>
              <a:rPr lang="nb-NO" sz="1400" dirty="0" smtClean="0"/>
              <a:t>:</a:t>
            </a:r>
          </a:p>
          <a:p>
            <a:pPr lvl="1"/>
            <a:r>
              <a:rPr lang="nb-NO" sz="1400" dirty="0" err="1" smtClean="0"/>
              <a:t>Oberservation</a:t>
            </a:r>
            <a:r>
              <a:rPr lang="nb-NO" sz="1400" dirty="0" smtClean="0"/>
              <a:t> </a:t>
            </a:r>
            <a:r>
              <a:rPr lang="nb-NO" sz="1400" dirty="0" err="1" smtClean="0"/>
              <a:t>of</a:t>
            </a:r>
            <a:r>
              <a:rPr lang="nb-NO" sz="1400" dirty="0" smtClean="0"/>
              <a:t> species: artsobservasjoner.no </a:t>
            </a:r>
          </a:p>
          <a:p>
            <a:pPr lvl="1"/>
            <a:r>
              <a:rPr lang="nb-NO" sz="1400" dirty="0" smtClean="0"/>
              <a:t>side </a:t>
            </a:r>
            <a:r>
              <a:rPr lang="nb-NO" sz="1400" dirty="0" err="1" smtClean="0"/>
              <a:t>effects</a:t>
            </a:r>
            <a:r>
              <a:rPr lang="nb-NO" sz="1400" dirty="0" smtClean="0"/>
              <a:t> </a:t>
            </a:r>
            <a:r>
              <a:rPr lang="nb-NO" sz="1400" dirty="0" err="1" smtClean="0"/>
              <a:t>of</a:t>
            </a:r>
            <a:r>
              <a:rPr lang="nb-NO" sz="1400" dirty="0" smtClean="0"/>
              <a:t> </a:t>
            </a:r>
            <a:r>
              <a:rPr lang="nb-NO" sz="1400" dirty="0" err="1" smtClean="0"/>
              <a:t>cosmetics</a:t>
            </a:r>
            <a:r>
              <a:rPr lang="nb-NO" sz="1400" dirty="0" smtClean="0"/>
              <a:t> </a:t>
            </a:r>
            <a:r>
              <a:rPr lang="nb-NO" sz="1400" dirty="0" err="1" smtClean="0"/>
              <a:t>registry</a:t>
            </a:r>
            <a:r>
              <a:rPr lang="nb-NO" sz="1400" dirty="0" smtClean="0"/>
              <a:t> </a:t>
            </a:r>
          </a:p>
          <a:p>
            <a:endParaRPr lang="nb-NO" sz="1400"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24</a:t>
            </a:fld>
            <a:endParaRPr lang="nb-NO"/>
          </a:p>
        </p:txBody>
      </p:sp>
    </p:spTree>
    <p:extLst>
      <p:ext uri="{BB962C8B-B14F-4D97-AF65-F5344CB8AC3E}">
        <p14:creationId xmlns:p14="http://schemas.microsoft.com/office/powerpoint/2010/main" val="3899390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25</a:t>
            </a:fld>
            <a:endParaRPr lang="nb-NO"/>
          </a:p>
        </p:txBody>
      </p:sp>
    </p:spTree>
    <p:extLst>
      <p:ext uri="{BB962C8B-B14F-4D97-AF65-F5344CB8AC3E}">
        <p14:creationId xmlns:p14="http://schemas.microsoft.com/office/powerpoint/2010/main" val="1011016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26</a:t>
            </a:fld>
            <a:endParaRPr lang="nb-NO"/>
          </a:p>
        </p:txBody>
      </p:sp>
    </p:spTree>
    <p:extLst>
      <p:ext uri="{BB962C8B-B14F-4D97-AF65-F5344CB8AC3E}">
        <p14:creationId xmlns:p14="http://schemas.microsoft.com/office/powerpoint/2010/main" val="1918887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27</a:t>
            </a:fld>
            <a:endParaRPr lang="nb-NO"/>
          </a:p>
        </p:txBody>
      </p:sp>
    </p:spTree>
    <p:extLst>
      <p:ext uri="{BB962C8B-B14F-4D97-AF65-F5344CB8AC3E}">
        <p14:creationId xmlns:p14="http://schemas.microsoft.com/office/powerpoint/2010/main" val="1157081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28</a:t>
            </a:fld>
            <a:endParaRPr lang="nb-NO"/>
          </a:p>
        </p:txBody>
      </p:sp>
    </p:spTree>
    <p:extLst>
      <p:ext uri="{BB962C8B-B14F-4D97-AF65-F5344CB8AC3E}">
        <p14:creationId xmlns:p14="http://schemas.microsoft.com/office/powerpoint/2010/main" val="711958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29</a:t>
            </a:fld>
            <a:endParaRPr lang="nb-NO"/>
          </a:p>
        </p:txBody>
      </p:sp>
    </p:spTree>
    <p:extLst>
      <p:ext uri="{BB962C8B-B14F-4D97-AF65-F5344CB8AC3E}">
        <p14:creationId xmlns:p14="http://schemas.microsoft.com/office/powerpoint/2010/main" val="249732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Just </a:t>
            </a:r>
            <a:r>
              <a:rPr lang="nb-NO" dirty="0" err="1" smtClean="0"/>
              <a:t>interrupt</a:t>
            </a:r>
            <a:r>
              <a:rPr lang="nb-NO" dirty="0" smtClean="0"/>
              <a:t> </a:t>
            </a:r>
            <a:r>
              <a:rPr lang="nb-NO" dirty="0" err="1" smtClean="0"/>
              <a:t>me</a:t>
            </a:r>
            <a:r>
              <a:rPr lang="nb-NO" dirty="0" smtClean="0"/>
              <a:t> as I </a:t>
            </a:r>
            <a:r>
              <a:rPr lang="nb-NO" dirty="0" err="1" smtClean="0"/>
              <a:t>go</a:t>
            </a:r>
            <a:r>
              <a:rPr lang="nb-NO" baseline="0" dirty="0" smtClean="0"/>
              <a:t> </a:t>
            </a:r>
            <a:r>
              <a:rPr lang="nb-NO" baseline="0" dirty="0" err="1" smtClean="0"/>
              <a:t>along</a:t>
            </a:r>
            <a:r>
              <a:rPr lang="nb-NO" baseline="0" dirty="0" smtClean="0"/>
              <a:t> and ask questions </a:t>
            </a:r>
            <a:r>
              <a:rPr lang="nb-NO" baseline="0" dirty="0" err="1" smtClean="0"/>
              <a:t>if</a:t>
            </a:r>
            <a:r>
              <a:rPr lang="nb-NO" baseline="0" dirty="0" smtClean="0"/>
              <a:t> </a:t>
            </a:r>
            <a:r>
              <a:rPr lang="nb-NO" baseline="0" dirty="0" err="1" smtClean="0"/>
              <a:t>anything</a:t>
            </a:r>
            <a:r>
              <a:rPr lang="nb-NO" baseline="0" dirty="0" smtClean="0"/>
              <a:t> is </a:t>
            </a:r>
            <a:r>
              <a:rPr lang="nb-NO" baseline="0" dirty="0" err="1" smtClean="0"/>
              <a:t>unclear</a:t>
            </a:r>
            <a:r>
              <a:rPr lang="nb-NO" baseline="0" dirty="0" smtClean="0"/>
              <a:t>. And </a:t>
            </a:r>
            <a:r>
              <a:rPr lang="nb-NO" baseline="0" dirty="0" err="1" smtClean="0"/>
              <a:t>remember</a:t>
            </a:r>
            <a:r>
              <a:rPr lang="nb-NO" baseline="0" dirty="0" smtClean="0"/>
              <a:t> to save </a:t>
            </a:r>
            <a:r>
              <a:rPr lang="nb-NO" baseline="0" dirty="0" err="1" smtClean="0"/>
              <a:t>some</a:t>
            </a:r>
            <a:r>
              <a:rPr lang="nb-NO" baseline="0" dirty="0" smtClean="0"/>
              <a:t> questions for </a:t>
            </a:r>
            <a:r>
              <a:rPr lang="nb-NO" baseline="0" dirty="0" err="1" smtClean="0"/>
              <a:t>the</a:t>
            </a:r>
            <a:r>
              <a:rPr lang="nb-NO" baseline="0" dirty="0" smtClean="0"/>
              <a:t> </a:t>
            </a:r>
            <a:r>
              <a:rPr lang="nb-NO" baseline="0" dirty="0" err="1" smtClean="0"/>
              <a:t>discussion</a:t>
            </a:r>
            <a:r>
              <a:rPr lang="nb-NO" baseline="0" dirty="0" smtClean="0"/>
              <a:t> </a:t>
            </a:r>
            <a:r>
              <a:rPr lang="nb-NO" baseline="0" dirty="0" err="1" smtClean="0"/>
              <a:t>afterwards</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3</a:t>
            </a:fld>
            <a:endParaRPr lang="nb-NO"/>
          </a:p>
        </p:txBody>
      </p:sp>
    </p:spTree>
    <p:extLst>
      <p:ext uri="{BB962C8B-B14F-4D97-AF65-F5344CB8AC3E}">
        <p14:creationId xmlns:p14="http://schemas.microsoft.com/office/powerpoint/2010/main" val="777259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Intellectiual</a:t>
            </a:r>
            <a:r>
              <a:rPr lang="nb-NO" dirty="0" smtClean="0"/>
              <a:t> </a:t>
            </a:r>
            <a:r>
              <a:rPr lang="nb-NO" dirty="0" err="1" smtClean="0"/>
              <a:t>curiosity</a:t>
            </a:r>
            <a:r>
              <a:rPr lang="nb-NO" dirty="0" smtClean="0"/>
              <a:t> – </a:t>
            </a:r>
            <a:r>
              <a:rPr lang="nb-NO" dirty="0" err="1" smtClean="0"/>
              <a:t>the</a:t>
            </a:r>
            <a:r>
              <a:rPr lang="nb-NO" dirty="0" smtClean="0"/>
              <a:t> atom bomb – </a:t>
            </a:r>
            <a:r>
              <a:rPr lang="nb-NO" dirty="0" err="1" smtClean="0"/>
              <a:t>democracy</a:t>
            </a:r>
            <a:r>
              <a:rPr lang="nb-NO" dirty="0" smtClean="0"/>
              <a:t> </a:t>
            </a:r>
            <a:r>
              <a:rPr lang="nb-NO" dirty="0" err="1" smtClean="0"/>
              <a:t>building</a:t>
            </a:r>
            <a:r>
              <a:rPr lang="nb-NO" dirty="0" smtClean="0"/>
              <a:t> § 100 in</a:t>
            </a:r>
            <a:r>
              <a:rPr lang="nb-NO" baseline="0" dirty="0" smtClean="0"/>
              <a:t> </a:t>
            </a:r>
            <a:r>
              <a:rPr lang="nb-NO" baseline="0" dirty="0" err="1" smtClean="0"/>
              <a:t>the</a:t>
            </a:r>
            <a:r>
              <a:rPr lang="nb-NO" baseline="0" dirty="0" smtClean="0"/>
              <a:t> </a:t>
            </a:r>
            <a:r>
              <a:rPr lang="nb-NO" baseline="0" dirty="0" err="1" smtClean="0"/>
              <a:t>Constitution</a:t>
            </a:r>
            <a:r>
              <a:rPr lang="nb-NO" baseline="0" dirty="0" smtClean="0"/>
              <a:t> – </a:t>
            </a:r>
            <a:r>
              <a:rPr lang="nb-NO" baseline="0" dirty="0" err="1" smtClean="0"/>
              <a:t>cultural</a:t>
            </a:r>
            <a:r>
              <a:rPr lang="nb-NO" baseline="0" dirty="0" smtClean="0"/>
              <a:t> </a:t>
            </a:r>
            <a:r>
              <a:rPr lang="nb-NO" baseline="0" dirty="0" err="1" smtClean="0"/>
              <a:t>traditions</a:t>
            </a:r>
            <a:r>
              <a:rPr lang="nb-NO" baseline="0" dirty="0" smtClean="0"/>
              <a:t> – </a:t>
            </a:r>
            <a:r>
              <a:rPr lang="nb-NO" baseline="0" dirty="0" err="1" smtClean="0"/>
              <a:t>informed</a:t>
            </a:r>
            <a:r>
              <a:rPr lang="nb-NO" baseline="0" dirty="0" smtClean="0"/>
              <a:t> </a:t>
            </a:r>
            <a:r>
              <a:rPr lang="nb-NO" baseline="0" dirty="0" err="1" smtClean="0"/>
              <a:t>public</a:t>
            </a:r>
            <a:r>
              <a:rPr lang="nb-NO" baseline="0" dirty="0" smtClean="0"/>
              <a:t> opinion – te </a:t>
            </a:r>
            <a:r>
              <a:rPr lang="nb-NO" baseline="0" dirty="0" err="1" smtClean="0"/>
              <a:t>community</a:t>
            </a:r>
            <a:r>
              <a:rPr lang="nb-NO" baseline="0" dirty="0" smtClean="0"/>
              <a:t> has </a:t>
            </a:r>
            <a:r>
              <a:rPr lang="nb-NO" baseline="0" dirty="0" err="1" smtClean="0"/>
              <a:t>made</a:t>
            </a:r>
            <a:r>
              <a:rPr lang="nb-NO" baseline="0" dirty="0" smtClean="0"/>
              <a:t> </a:t>
            </a:r>
            <a:r>
              <a:rPr lang="nb-NO" baseline="0" dirty="0" err="1" smtClean="0"/>
              <a:t>fomidable</a:t>
            </a:r>
            <a:r>
              <a:rPr lang="nb-NO" baseline="0" dirty="0" smtClean="0"/>
              <a:t> </a:t>
            </a:r>
            <a:r>
              <a:rPr lang="nb-NO" baseline="0" dirty="0" err="1" smtClean="0"/>
              <a:t>investments</a:t>
            </a:r>
            <a:r>
              <a:rPr lang="nb-NO" baseline="0" dirty="0" smtClean="0"/>
              <a:t> in </a:t>
            </a:r>
            <a:r>
              <a:rPr lang="nb-NO" baseline="0" dirty="0" err="1" smtClean="0"/>
              <a:t>research</a:t>
            </a:r>
            <a:r>
              <a:rPr lang="nb-NO" baseline="0" dirty="0" smtClean="0"/>
              <a:t> and </a:t>
            </a:r>
            <a:r>
              <a:rPr lang="nb-NO" baseline="0" dirty="0" err="1" smtClean="0"/>
              <a:t>should</a:t>
            </a:r>
            <a:r>
              <a:rPr lang="nb-NO" baseline="0" dirty="0" smtClean="0"/>
              <a:t> </a:t>
            </a:r>
            <a:r>
              <a:rPr lang="nb-NO" baseline="0" dirty="0" err="1" smtClean="0"/>
              <a:t>benefit</a:t>
            </a:r>
            <a:r>
              <a:rPr lang="nb-NO" baseline="0" dirty="0" smtClean="0"/>
              <a:t> from </a:t>
            </a:r>
            <a:r>
              <a:rPr lang="nb-NO" baseline="0" dirty="0" err="1" smtClean="0"/>
              <a:t>the</a:t>
            </a:r>
            <a:r>
              <a:rPr lang="nb-NO" baseline="0" dirty="0" smtClean="0"/>
              <a:t> </a:t>
            </a:r>
            <a:r>
              <a:rPr lang="nb-NO" baseline="0" dirty="0" err="1" smtClean="0"/>
              <a:t>results</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30</a:t>
            </a:fld>
            <a:endParaRPr lang="nb-NO"/>
          </a:p>
        </p:txBody>
      </p:sp>
    </p:spTree>
    <p:extLst>
      <p:ext uri="{BB962C8B-B14F-4D97-AF65-F5344CB8AC3E}">
        <p14:creationId xmlns:p14="http://schemas.microsoft.com/office/powerpoint/2010/main" val="2743994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31</a:t>
            </a:fld>
            <a:endParaRPr lang="nb-NO"/>
          </a:p>
        </p:txBody>
      </p:sp>
    </p:spTree>
    <p:extLst>
      <p:ext uri="{BB962C8B-B14F-4D97-AF65-F5344CB8AC3E}">
        <p14:creationId xmlns:p14="http://schemas.microsoft.com/office/powerpoint/2010/main" val="2894766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32</a:t>
            </a:fld>
            <a:endParaRPr lang="nb-NO"/>
          </a:p>
        </p:txBody>
      </p:sp>
    </p:spTree>
    <p:extLst>
      <p:ext uri="{BB962C8B-B14F-4D97-AF65-F5344CB8AC3E}">
        <p14:creationId xmlns:p14="http://schemas.microsoft.com/office/powerpoint/2010/main" val="3197999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33</a:t>
            </a:fld>
            <a:endParaRPr lang="nb-NO"/>
          </a:p>
        </p:txBody>
      </p:sp>
    </p:spTree>
    <p:extLst>
      <p:ext uri="{BB962C8B-B14F-4D97-AF65-F5344CB8AC3E}">
        <p14:creationId xmlns:p14="http://schemas.microsoft.com/office/powerpoint/2010/main" val="1249466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34</a:t>
            </a:fld>
            <a:endParaRPr lang="nb-NO"/>
          </a:p>
        </p:txBody>
      </p:sp>
    </p:spTree>
    <p:extLst>
      <p:ext uri="{BB962C8B-B14F-4D97-AF65-F5344CB8AC3E}">
        <p14:creationId xmlns:p14="http://schemas.microsoft.com/office/powerpoint/2010/main" val="2249806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35</a:t>
            </a:fld>
            <a:endParaRPr lang="nb-NO"/>
          </a:p>
        </p:txBody>
      </p:sp>
    </p:spTree>
    <p:extLst>
      <p:ext uri="{BB962C8B-B14F-4D97-AF65-F5344CB8AC3E}">
        <p14:creationId xmlns:p14="http://schemas.microsoft.com/office/powerpoint/2010/main" val="1577879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36</a:t>
            </a:fld>
            <a:endParaRPr lang="nb-NO"/>
          </a:p>
        </p:txBody>
      </p:sp>
    </p:spTree>
    <p:extLst>
      <p:ext uri="{BB962C8B-B14F-4D97-AF65-F5344CB8AC3E}">
        <p14:creationId xmlns:p14="http://schemas.microsoft.com/office/powerpoint/2010/main" val="352205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start </a:t>
            </a:r>
            <a:r>
              <a:rPr lang="nb-NO" dirty="0" err="1" smtClean="0"/>
              <a:t>with</a:t>
            </a:r>
            <a:r>
              <a:rPr lang="nb-NO" dirty="0" smtClean="0"/>
              <a:t> an </a:t>
            </a:r>
            <a:r>
              <a:rPr lang="nb-NO" dirty="0" err="1" smtClean="0"/>
              <a:t>example</a:t>
            </a:r>
            <a:r>
              <a:rPr lang="nb-NO" dirty="0" smtClean="0"/>
              <a:t> </a:t>
            </a:r>
            <a:r>
              <a:rPr lang="nb-NO" dirty="0" err="1" smtClean="0"/>
              <a:t>of</a:t>
            </a:r>
            <a:r>
              <a:rPr lang="nb-NO" dirty="0" smtClean="0"/>
              <a:t> </a:t>
            </a:r>
            <a:r>
              <a:rPr lang="nb-NO" dirty="0" err="1" smtClean="0"/>
              <a:t>how</a:t>
            </a:r>
            <a:r>
              <a:rPr lang="nb-NO" dirty="0" smtClean="0"/>
              <a:t> not to </a:t>
            </a:r>
            <a:r>
              <a:rPr lang="nb-NO" dirty="0" err="1" smtClean="0"/>
              <a:t>use</a:t>
            </a:r>
            <a:r>
              <a:rPr lang="nb-NO" dirty="0" smtClean="0"/>
              <a:t> </a:t>
            </a:r>
            <a:r>
              <a:rPr lang="nb-NO" dirty="0" err="1" smtClean="0"/>
              <a:t>powerpoint</a:t>
            </a:r>
            <a:r>
              <a:rPr lang="nb-NO" dirty="0" smtClean="0"/>
              <a:t>. </a:t>
            </a:r>
            <a:r>
              <a:rPr lang="nb-NO" dirty="0" err="1" smtClean="0"/>
              <a:t>You</a:t>
            </a:r>
            <a:r>
              <a:rPr lang="nb-NO" dirty="0" smtClean="0"/>
              <a:t> </a:t>
            </a:r>
            <a:r>
              <a:rPr lang="nb-NO" dirty="0" err="1" smtClean="0"/>
              <a:t>don’t</a:t>
            </a:r>
            <a:r>
              <a:rPr lang="nb-NO" dirty="0" smtClean="0"/>
              <a:t> have to </a:t>
            </a:r>
            <a:r>
              <a:rPr lang="nb-NO" dirty="0" err="1" smtClean="0"/>
              <a:t>read</a:t>
            </a:r>
            <a:r>
              <a:rPr lang="nb-NO" dirty="0" smtClean="0"/>
              <a:t> it, </a:t>
            </a:r>
            <a:r>
              <a:rPr lang="nb-NO" dirty="0" err="1" smtClean="0"/>
              <a:t>but</a:t>
            </a:r>
            <a:r>
              <a:rPr lang="nb-NO" dirty="0" smtClean="0"/>
              <a:t> I </a:t>
            </a:r>
            <a:r>
              <a:rPr lang="nb-NO" dirty="0" err="1" smtClean="0"/>
              <a:t>shall</a:t>
            </a:r>
            <a:r>
              <a:rPr lang="nb-NO" dirty="0" smtClean="0"/>
              <a:t> translate </a:t>
            </a:r>
            <a:r>
              <a:rPr lang="nb-NO" dirty="0" err="1" smtClean="0"/>
              <a:t>the</a:t>
            </a:r>
            <a:r>
              <a:rPr lang="nb-NO" dirty="0" smtClean="0"/>
              <a:t> </a:t>
            </a:r>
            <a:r>
              <a:rPr lang="nb-NO" dirty="0" err="1" smtClean="0"/>
              <a:t>message</a:t>
            </a:r>
            <a:r>
              <a:rPr lang="nb-NO" dirty="0" smtClean="0"/>
              <a:t> in </a:t>
            </a:r>
            <a:r>
              <a:rPr lang="nb-NO" dirty="0" err="1" smtClean="0"/>
              <a:t>read</a:t>
            </a:r>
            <a:r>
              <a:rPr lang="nb-NO" dirty="0" smtClean="0"/>
              <a:t>!</a:t>
            </a:r>
          </a:p>
          <a:p>
            <a:r>
              <a:rPr lang="nb-NO" dirty="0" smtClean="0"/>
              <a:t>80</a:t>
            </a:r>
            <a:r>
              <a:rPr lang="nb-NO" baseline="0" dirty="0" smtClean="0"/>
              <a:t> per cent </a:t>
            </a:r>
            <a:r>
              <a:rPr lang="nb-NO" baseline="0" dirty="0" err="1" smtClean="0"/>
              <a:t>of</a:t>
            </a:r>
            <a:r>
              <a:rPr lang="nb-NO" baseline="0" dirty="0" smtClean="0"/>
              <a:t> </a:t>
            </a:r>
            <a:r>
              <a:rPr lang="nb-NO" baseline="0" dirty="0" err="1" smtClean="0"/>
              <a:t>research</a:t>
            </a:r>
            <a:r>
              <a:rPr lang="nb-NO" baseline="0" dirty="0" smtClean="0"/>
              <a:t> </a:t>
            </a:r>
            <a:r>
              <a:rPr lang="nb-NO" baseline="0" dirty="0" err="1" smtClean="0"/>
              <a:t>dissemination</a:t>
            </a:r>
            <a:r>
              <a:rPr lang="nb-NO" baseline="0" dirty="0" smtClean="0"/>
              <a:t> is </a:t>
            </a:r>
            <a:r>
              <a:rPr lang="nb-NO" baseline="0" dirty="0" err="1" smtClean="0"/>
              <a:t>made</a:t>
            </a:r>
            <a:r>
              <a:rPr lang="nb-NO" baseline="0" dirty="0" smtClean="0"/>
              <a:t> by 20 per cent </a:t>
            </a:r>
            <a:r>
              <a:rPr lang="nb-NO" baseline="0" dirty="0" err="1" smtClean="0"/>
              <a:t>of</a:t>
            </a:r>
            <a:r>
              <a:rPr lang="nb-NO" baseline="0" dirty="0" smtClean="0"/>
              <a:t> </a:t>
            </a:r>
            <a:r>
              <a:rPr lang="nb-NO" baseline="0" dirty="0" err="1" smtClean="0"/>
              <a:t>the</a:t>
            </a:r>
            <a:r>
              <a:rPr lang="nb-NO" baseline="0" dirty="0" smtClean="0"/>
              <a:t> scientists!</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4</a:t>
            </a:fld>
            <a:endParaRPr lang="nb-NO"/>
          </a:p>
        </p:txBody>
      </p:sp>
    </p:spTree>
    <p:extLst>
      <p:ext uri="{BB962C8B-B14F-4D97-AF65-F5344CB8AC3E}">
        <p14:creationId xmlns:p14="http://schemas.microsoft.com/office/powerpoint/2010/main" val="300289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5</a:t>
            </a:fld>
            <a:endParaRPr lang="nb-NO"/>
          </a:p>
        </p:txBody>
      </p:sp>
    </p:spTree>
    <p:extLst>
      <p:ext uri="{BB962C8B-B14F-4D97-AF65-F5344CB8AC3E}">
        <p14:creationId xmlns:p14="http://schemas.microsoft.com/office/powerpoint/2010/main" val="372761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6</a:t>
            </a:fld>
            <a:endParaRPr lang="nb-NO"/>
          </a:p>
        </p:txBody>
      </p:sp>
    </p:spTree>
    <p:extLst>
      <p:ext uri="{BB962C8B-B14F-4D97-AF65-F5344CB8AC3E}">
        <p14:creationId xmlns:p14="http://schemas.microsoft.com/office/powerpoint/2010/main" val="11604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7</a:t>
            </a:fld>
            <a:endParaRPr lang="nb-NO"/>
          </a:p>
        </p:txBody>
      </p:sp>
    </p:spTree>
    <p:extLst>
      <p:ext uri="{BB962C8B-B14F-4D97-AF65-F5344CB8AC3E}">
        <p14:creationId xmlns:p14="http://schemas.microsoft.com/office/powerpoint/2010/main" val="214303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8</a:t>
            </a:fld>
            <a:endParaRPr lang="nb-NO"/>
          </a:p>
        </p:txBody>
      </p:sp>
    </p:spTree>
    <p:extLst>
      <p:ext uri="{BB962C8B-B14F-4D97-AF65-F5344CB8AC3E}">
        <p14:creationId xmlns:p14="http://schemas.microsoft.com/office/powerpoint/2010/main" val="1116971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3362B2D-34DB-3C4F-B526-502A40A8F975}" type="slidenum">
              <a:rPr lang="nb-NO" smtClean="0"/>
              <a:t>9</a:t>
            </a:fld>
            <a:endParaRPr lang="nb-NO"/>
          </a:p>
        </p:txBody>
      </p:sp>
    </p:spTree>
    <p:extLst>
      <p:ext uri="{BB962C8B-B14F-4D97-AF65-F5344CB8AC3E}">
        <p14:creationId xmlns:p14="http://schemas.microsoft.com/office/powerpoint/2010/main" val="2971501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634659" y="2293245"/>
            <a:ext cx="7086600" cy="1470025"/>
          </a:xfrm>
        </p:spPr>
        <p:txBody>
          <a:bodyPr/>
          <a:lstStyle>
            <a:lvl1pPr algn="l">
              <a:defRPr>
                <a:solidFill>
                  <a:schemeClr val="bg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1634658" y="4049020"/>
            <a:ext cx="7052141" cy="1752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0" name="Picture 9" descr="PP_grunnmal 254x195_alt 2.png"/>
          <p:cNvPicPr>
            <a:picLocks noChangeAspect="1"/>
          </p:cNvPicPr>
          <p:nvPr/>
        </p:nvPicPr>
        <p:blipFill>
          <a:blip r:embed="rId2"/>
          <a:stretch>
            <a:fillRect/>
          </a:stretch>
        </p:blipFill>
        <p:spPr>
          <a:xfrm>
            <a:off x="0" y="0"/>
            <a:ext cx="9144000" cy="6858000"/>
          </a:xfrm>
          <a:prstGeom prst="rect">
            <a:avLst/>
          </a:prstGeom>
        </p:spPr>
      </p:pic>
      <p:pic>
        <p:nvPicPr>
          <p:cNvPr id="5" name="Picture 4" descr="PP_grunnmal 254x195_alt 2.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2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5_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4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7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3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Content Placeholder 2"/>
          <p:cNvSpPr>
            <a:spLocks noGrp="1"/>
          </p:cNvSpPr>
          <p:nvPr>
            <p:ph idx="1"/>
          </p:nvPr>
        </p:nvSpPr>
        <p:spPr/>
        <p:txBody>
          <a:bodyPr/>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Rectangle 9"/>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 name="Rectangle 10"/>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2" name="Picture 11"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8" name="Straight Connector 7"/>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4" name="Picture 13"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8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9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0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5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Vertical Text Placeholder 2"/>
          <p:cNvSpPr>
            <a:spLocks noGrp="1"/>
          </p:cNvSpPr>
          <p:nvPr>
            <p:ph type="body" orient="vert" idx="1"/>
          </p:nvPr>
        </p:nvSpPr>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ctangle 7"/>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7" name="Straight Connector 6"/>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4" name="Straight Connector 13"/>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3871"/>
                </a:solidFill>
              </a:defRPr>
            </a:lvl1pPr>
          </a:lstStyle>
          <a:p>
            <a:r>
              <a:rPr lang="nb-NO" smtClean="0"/>
              <a:t>Klikk for å redigere tittelstil</a:t>
            </a:r>
            <a:endParaRPr lang="nb-NO"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ctangle 7"/>
          <p:cNvSpPr/>
          <p:nvPr/>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rot="5400000">
            <a:off x="-404645" y="523361"/>
            <a:ext cx="1152914" cy="223365"/>
          </a:xfrm>
          <a:prstGeom prst="rect">
            <a:avLst/>
          </a:prstGeom>
        </p:spPr>
      </p:pic>
      <p:cxnSp>
        <p:nvCxnSpPr>
          <p:cNvPr id="7" name="Straight Connector 6"/>
          <p:cNvCxnSpPr/>
          <p:nvPr/>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a:stretch>
            <a:fillRect/>
          </a:stretch>
        </p:blipFill>
        <p:spPr>
          <a:xfrm rot="5400000">
            <a:off x="-404645" y="523361"/>
            <a:ext cx="1152914" cy="223365"/>
          </a:xfrm>
          <a:prstGeom prst="rect">
            <a:avLst/>
          </a:prstGeom>
        </p:spPr>
      </p:pic>
      <p:cxnSp>
        <p:nvCxnSpPr>
          <p:cNvPr id="14" name="Straight Connector 13"/>
          <p:cNvCxnSpPr/>
          <p:nvPr userDrawn="1"/>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Tree>
    <p:extLst>
      <p:ext uri="{BB962C8B-B14F-4D97-AF65-F5344CB8AC3E}">
        <p14:creationId xmlns:p14="http://schemas.microsoft.com/office/powerpoint/2010/main" val="104475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9" name="Picture 8" descr="PP_FHI_mal_254x195.png"/>
          <p:cNvPicPr>
            <a:picLocks noChangeAspect="1"/>
          </p:cNvPicPr>
          <p:nvPr/>
        </p:nvPicPr>
        <p:blipFill>
          <a:blip r:embed="rId2"/>
          <a:stretch>
            <a:fillRect/>
          </a:stretch>
        </p:blipFill>
        <p:spPr>
          <a:xfrm>
            <a:off x="0" y="6513576"/>
            <a:ext cx="9144000" cy="344424"/>
          </a:xfrm>
          <a:prstGeom prst="rect">
            <a:avLst/>
          </a:prstGeom>
        </p:spPr>
      </p:pic>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3"/>
          <a:stretch>
            <a:fillRect/>
          </a:stretch>
        </p:blipFill>
        <p:spPr>
          <a:xfrm>
            <a:off x="45356" y="6570568"/>
            <a:ext cx="1152914" cy="223365"/>
          </a:xfrm>
          <a:prstGeom prst="rect">
            <a:avLst/>
          </a:prstGeom>
        </p:spPr>
      </p:pic>
      <p:cxnSp>
        <p:nvCxnSpPr>
          <p:cNvPr id="11" name="Straight Connector 10"/>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Picture 13" descr="Logo negativ.png"/>
          <p:cNvPicPr>
            <a:picLocks noChangeAspect="1"/>
          </p:cNvPicPr>
          <p:nvPr userDrawn="1"/>
        </p:nvPicPr>
        <p:blipFill>
          <a:blip r:embed="rId3"/>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Rectangle 8"/>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11" name="Straight Connector 10"/>
          <p:cNvCxnSpPr/>
          <p:nvPr/>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ctangle 13"/>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5" name="Picture 14"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6" name="Straight Connector 15"/>
          <p:cNvCxnSpPr/>
          <p:nvPr userDrawn="1"/>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5" name="Rectangle 4"/>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Rectangle 6"/>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Picture 7"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6" name="Straight Connector 5"/>
          <p:cNvCxnSpPr/>
          <p:nvPr/>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2" name="Straight Connector 11"/>
          <p:cNvCxnSpPr/>
          <p:nvPr userDrawn="1"/>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Rectangle 3"/>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ctangle 5"/>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Picture 6" descr="Logo negativ.png"/>
          <p:cNvPicPr>
            <a:picLocks noChangeAspect="1"/>
          </p:cNvPicPr>
          <p:nvPr/>
        </p:nvPicPr>
        <p:blipFill>
          <a:blip r:embed="rId2"/>
          <a:stretch>
            <a:fillRect/>
          </a:stretch>
        </p:blipFill>
        <p:spPr>
          <a:xfrm>
            <a:off x="45356" y="6570568"/>
            <a:ext cx="1152914" cy="223365"/>
          </a:xfrm>
          <a:prstGeom prst="rect">
            <a:avLst/>
          </a:prstGeom>
        </p:spPr>
      </p:pic>
      <p:sp>
        <p:nvSpPr>
          <p:cNvPr id="5" name="Rectangle 4"/>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Picture 8"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3871"/>
                </a:solidFill>
              </a:defRPr>
            </a:lvl1pPr>
          </a:lstStyle>
          <a:p>
            <a:r>
              <a:rPr lang="nb-NO" smtClean="0"/>
              <a:t>Klikk for å redigere tittelstil</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8" name="Straight Connector 7"/>
          <p:cNvCxnSpPr/>
          <p:nvPr/>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4" name="Straight Connector 13"/>
          <p:cNvCxnSpPr/>
          <p:nvPr userDrawn="1"/>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03871"/>
          </a:solidFill>
        </p:spPr>
        <p:txBody>
          <a:bodyPr anchor="b"/>
          <a:lstStyle>
            <a:lvl1pPr algn="l">
              <a:defRPr sz="2000" b="1">
                <a:solidFill>
                  <a:srgbClr val="FFFFFF"/>
                </a:solidFill>
              </a:defRPr>
            </a:lvl1pPr>
          </a:lstStyle>
          <a:p>
            <a:r>
              <a:rPr lang="nb-NO" smtClean="0"/>
              <a:t>Klikk for å redigere tittelstil</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57200" y="1435100"/>
            <a:ext cx="3008313" cy="4691063"/>
          </a:xfrm>
          <a:solidFill>
            <a:srgbClr val="39AEBB"/>
          </a:solidFill>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803" r:id="rId15"/>
    <p:sldLayoutId id="2147483793" r:id="rId16"/>
    <p:sldLayoutId id="2147483794" r:id="rId17"/>
    <p:sldLayoutId id="2147483795" r:id="rId18"/>
    <p:sldLayoutId id="2147483796" r:id="rId19"/>
    <p:sldLayoutId id="2147483797" r:id="rId20"/>
    <p:sldLayoutId id="2147483798" r:id="rId21"/>
    <p:sldLayoutId id="2147483799" r:id="rId22"/>
    <p:sldLayoutId id="2147483804" r:id="rId23"/>
    <p:sldLayoutId id="2147483800" r:id="rId24"/>
    <p:sldLayoutId id="2147483801" r:id="rId25"/>
    <p:sldLayoutId id="2147483802" r:id="rId26"/>
    <p:sldLayoutId id="2147483805"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scienceprogress.org/2008/04/engaging-the-scientific-community-with-the-public/&amp;ei=5KQOVZ9qoeXLA-XUgKgL&amp;bvm=bv.88528373,d.bGQ&amp;psig=AFQjCNFTiiVPJvcnJTlYTjq5jokTIWYxEw&amp;ust=14271092171653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Wi2u12aVuYc" TargetMode="External"/><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5" Type="http://schemas.openxmlformats.org/officeDocument/2006/relationships/hyperlink" Target="https://vimeo.com/110120394#at=0" TargetMode="External"/><Relationship Id="rId4" Type="http://schemas.openxmlformats.org/officeDocument/2006/relationships/hyperlink" Target="http://klimafilm.no/"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scienceprogress.org/2008/04/engaging-the-scientific-community-with-the-public/&amp;ei=5KQOVZ9qoeXLA-XUgKgL&amp;bvm=bv.88528373,d.bGQ&amp;psig=AFQjCNFTiiVPJvcnJTlYTjq5jokTIWYxEw&amp;ust=14271092171653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scienceprogress.org/2008/04/engaging-the-scientific-community-with-the-public/&amp;ei=5KQOVZ9qoeXLA-XUgKgL&amp;bvm=bv.88528373,d.bGQ&amp;psig=AFQjCNFTiiVPJvcnJTlYTjq5jokTIWYxEw&amp;ust=142710921716534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scienceprogress.org/2008/04/engaging-the-scientific-community-with-the-public/&amp;ei=5KQOVZ9qoeXLA-XUgKgL&amp;bvm=bv.88528373,d.bGQ&amp;psig=AFQjCNFTiiVPJvcnJTlYTjq5jokTIWYxEw&amp;ust=14271092171653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www.realclimat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www.realclimate.org/index.php?cat=1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www.apro.no/kundestotte/driftsmeldinger/&amp;ei=-MkOVY7GJKf4ywO86oHwCA&amp;bvm=bv.88528373,d.bGQ&amp;psig=AFQjCNEJkrttMsEg2n79eUC0tX-Bc8T6yQ&amp;ust=14271188045020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uact=8&amp;ved=0CAcQjRw&amp;url=http://scienceprogress.org/2008/04/engaging-the-scientific-community-with-the-public/&amp;ei=5KQOVZ9qoeXLA-XUgKgL&amp;bvm=bv.88528373,d.bGQ&amp;psig=AFQjCNFTiiVPJvcnJTlYTjq5jokTIWYxEw&amp;ust=14271092171653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199" y="1880006"/>
            <a:ext cx="7086600" cy="1470025"/>
          </a:xfrm>
        </p:spPr>
        <p:txBody>
          <a:bodyPr>
            <a:normAutofit fontScale="90000"/>
          </a:bodyPr>
          <a:lstStyle/>
          <a:p>
            <a:r>
              <a:rPr lang="nb-NO" dirty="0" smtClean="0"/>
              <a:t>How </a:t>
            </a:r>
            <a:r>
              <a:rPr lang="nb-NO" dirty="0" err="1" smtClean="0"/>
              <a:t>can</a:t>
            </a:r>
            <a:r>
              <a:rPr lang="nb-NO" dirty="0" smtClean="0"/>
              <a:t> </a:t>
            </a:r>
            <a:r>
              <a:rPr lang="nb-NO" dirty="0" err="1" smtClean="0"/>
              <a:t>researchers</a:t>
            </a:r>
            <a:r>
              <a:rPr lang="nb-NO" dirty="0" smtClean="0"/>
              <a:t> </a:t>
            </a:r>
            <a:r>
              <a:rPr lang="nb-NO" dirty="0" err="1" smtClean="0"/>
              <a:t>effectively</a:t>
            </a:r>
            <a:r>
              <a:rPr lang="nb-NO" dirty="0" smtClean="0"/>
              <a:t> </a:t>
            </a:r>
            <a:r>
              <a:rPr lang="nb-NO" dirty="0" err="1" smtClean="0"/>
              <a:t>convey</a:t>
            </a:r>
            <a:r>
              <a:rPr lang="nb-NO" dirty="0" smtClean="0"/>
              <a:t> </a:t>
            </a:r>
            <a:r>
              <a:rPr lang="nb-NO" dirty="0" err="1" smtClean="0"/>
              <a:t>scientific</a:t>
            </a:r>
            <a:r>
              <a:rPr lang="nb-NO" dirty="0" smtClean="0"/>
              <a:t> </a:t>
            </a:r>
            <a:r>
              <a:rPr lang="nb-NO" dirty="0" err="1" smtClean="0"/>
              <a:t>knowledge</a:t>
            </a:r>
            <a:r>
              <a:rPr lang="nb-NO" dirty="0" smtClean="0"/>
              <a:t> </a:t>
            </a:r>
            <a:r>
              <a:rPr lang="nb-NO" dirty="0" err="1" smtClean="0"/>
              <a:t>outside</a:t>
            </a:r>
            <a:r>
              <a:rPr lang="nb-NO" dirty="0" smtClean="0"/>
              <a:t> </a:t>
            </a:r>
            <a:r>
              <a:rPr lang="nb-NO" dirty="0" err="1" smtClean="0"/>
              <a:t>the</a:t>
            </a:r>
            <a:r>
              <a:rPr lang="nb-NO" dirty="0" smtClean="0"/>
              <a:t> </a:t>
            </a:r>
            <a:r>
              <a:rPr lang="nb-NO" dirty="0" err="1" smtClean="0"/>
              <a:t>academic</a:t>
            </a:r>
            <a:r>
              <a:rPr lang="nb-NO" dirty="0" smtClean="0"/>
              <a:t> </a:t>
            </a:r>
            <a:r>
              <a:rPr lang="nb-NO" dirty="0" err="1" smtClean="0"/>
              <a:t>community</a:t>
            </a:r>
            <a:r>
              <a:rPr lang="nb-NO" dirty="0" smtClean="0"/>
              <a:t>?</a:t>
            </a:r>
            <a:endParaRPr lang="nb-NO" dirty="0"/>
          </a:p>
        </p:txBody>
      </p:sp>
      <p:sp>
        <p:nvSpPr>
          <p:cNvPr id="3" name="Subtitle 2"/>
          <p:cNvSpPr>
            <a:spLocks noGrp="1"/>
          </p:cNvSpPr>
          <p:nvPr>
            <p:ph type="subTitle" idx="1"/>
          </p:nvPr>
        </p:nvSpPr>
        <p:spPr/>
        <p:txBody>
          <a:bodyPr>
            <a:normAutofit fontScale="85000" lnSpcReduction="20000"/>
          </a:bodyPr>
          <a:lstStyle/>
          <a:p>
            <a:endParaRPr lang="nb-NO" smtClean="0"/>
          </a:p>
          <a:p>
            <a:r>
              <a:rPr lang="nb-NO" smtClean="0"/>
              <a:t>Tove Kolset</a:t>
            </a:r>
          </a:p>
          <a:p>
            <a:r>
              <a:rPr lang="nb-NO" smtClean="0"/>
              <a:t>Senior Communications Adviser, NIPH</a:t>
            </a:r>
          </a:p>
          <a:p>
            <a:r>
              <a:rPr lang="nb-NO" smtClean="0"/>
              <a:t>26.03.2015</a:t>
            </a:r>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b-NO" dirty="0" smtClean="0"/>
              <a:t>The Interactive </a:t>
            </a:r>
            <a:br>
              <a:rPr lang="nb-NO" dirty="0" smtClean="0"/>
            </a:br>
            <a:r>
              <a:rPr lang="nb-NO" dirty="0" err="1" smtClean="0"/>
              <a:t>Communication</a:t>
            </a:r>
            <a:r>
              <a:rPr lang="nb-NO" dirty="0" smtClean="0"/>
              <a:t> Model</a:t>
            </a:r>
            <a:endParaRPr lang="nb-NO" dirty="0"/>
          </a:p>
        </p:txBody>
      </p:sp>
      <p:sp>
        <p:nvSpPr>
          <p:cNvPr id="3" name="Content Placeholder 2"/>
          <p:cNvSpPr>
            <a:spLocks noGrp="1"/>
          </p:cNvSpPr>
          <p:nvPr>
            <p:ph idx="1"/>
          </p:nvPr>
        </p:nvSpPr>
        <p:spPr/>
        <p:txBody>
          <a:bodyPr>
            <a:normAutofit fontScale="92500" lnSpcReduction="20000"/>
          </a:bodyPr>
          <a:lstStyle/>
          <a:p>
            <a:r>
              <a:rPr lang="nb-NO" sz="3600" dirty="0" smtClean="0"/>
              <a:t>This </a:t>
            </a:r>
            <a:r>
              <a:rPr lang="nb-NO" sz="3600" dirty="0" err="1" smtClean="0"/>
              <a:t>model</a:t>
            </a:r>
            <a:r>
              <a:rPr lang="nb-NO" sz="3600" dirty="0" smtClean="0"/>
              <a:t> </a:t>
            </a:r>
            <a:r>
              <a:rPr lang="nb-NO" sz="3600" dirty="0" err="1" smtClean="0"/>
              <a:t>came</a:t>
            </a:r>
            <a:r>
              <a:rPr lang="nb-NO" sz="3600" dirty="0" smtClean="0"/>
              <a:t> </a:t>
            </a:r>
            <a:r>
              <a:rPr lang="nb-NO" sz="3600" dirty="0" err="1" smtClean="0"/>
              <a:t>into</a:t>
            </a:r>
            <a:r>
              <a:rPr lang="nb-NO" sz="3600" dirty="0" smtClean="0"/>
              <a:t> more </a:t>
            </a:r>
            <a:r>
              <a:rPr lang="nb-NO" sz="3600" dirty="0" err="1" smtClean="0"/>
              <a:t>frequent</a:t>
            </a:r>
            <a:r>
              <a:rPr lang="nb-NO" sz="3600" dirty="0" smtClean="0"/>
              <a:t> </a:t>
            </a:r>
            <a:r>
              <a:rPr lang="nb-NO" sz="3600" dirty="0" err="1" smtClean="0"/>
              <a:t>use</a:t>
            </a:r>
            <a:r>
              <a:rPr lang="nb-NO" sz="3600" dirty="0" smtClean="0"/>
              <a:t> in </a:t>
            </a:r>
            <a:r>
              <a:rPr lang="nb-NO" sz="3600" dirty="0" err="1" smtClean="0"/>
              <a:t>the</a:t>
            </a:r>
            <a:r>
              <a:rPr lang="nb-NO" sz="3600" dirty="0" smtClean="0"/>
              <a:t> 1990’s</a:t>
            </a:r>
          </a:p>
          <a:p>
            <a:r>
              <a:rPr lang="nb-NO" sz="3600" dirty="0" smtClean="0"/>
              <a:t>New </a:t>
            </a:r>
            <a:r>
              <a:rPr lang="nb-NO" sz="3600" dirty="0" err="1" smtClean="0"/>
              <a:t>incentives</a:t>
            </a:r>
            <a:r>
              <a:rPr lang="nb-NO" sz="3600" dirty="0" smtClean="0"/>
              <a:t> for </a:t>
            </a:r>
            <a:r>
              <a:rPr lang="nb-NO" sz="3600" dirty="0" err="1" smtClean="0"/>
              <a:t>government</a:t>
            </a:r>
            <a:r>
              <a:rPr lang="nb-NO" sz="3600" dirty="0" smtClean="0"/>
              <a:t> to </a:t>
            </a:r>
            <a:r>
              <a:rPr lang="nb-NO" sz="3600" dirty="0" err="1" smtClean="0"/>
              <a:t>communicate</a:t>
            </a:r>
            <a:r>
              <a:rPr lang="nb-NO" sz="3600" dirty="0" smtClean="0"/>
              <a:t> </a:t>
            </a:r>
            <a:r>
              <a:rPr lang="nb-NO" sz="3600" dirty="0" err="1" smtClean="0"/>
              <a:t>with</a:t>
            </a:r>
            <a:r>
              <a:rPr lang="nb-NO" sz="3600" dirty="0" smtClean="0"/>
              <a:t> </a:t>
            </a:r>
            <a:r>
              <a:rPr lang="nb-NO" sz="3600" dirty="0" err="1" smtClean="0"/>
              <a:t>researchers</a:t>
            </a:r>
            <a:r>
              <a:rPr lang="nb-NO" sz="3600" dirty="0" smtClean="0"/>
              <a:t>, </a:t>
            </a:r>
            <a:r>
              <a:rPr lang="nb-NO" sz="3600" dirty="0" err="1" smtClean="0"/>
              <a:t>professional</a:t>
            </a:r>
            <a:r>
              <a:rPr lang="nb-NO" sz="3600" dirty="0" smtClean="0"/>
              <a:t> </a:t>
            </a:r>
            <a:r>
              <a:rPr lang="nb-NO" sz="3600" dirty="0" err="1" smtClean="0"/>
              <a:t>users</a:t>
            </a:r>
            <a:r>
              <a:rPr lang="nb-NO" sz="3600" dirty="0" smtClean="0"/>
              <a:t> and end </a:t>
            </a:r>
            <a:r>
              <a:rPr lang="nb-NO" sz="3600" dirty="0" err="1" smtClean="0"/>
              <a:t>users</a:t>
            </a:r>
            <a:endParaRPr lang="nb-NO" sz="3600" dirty="0" smtClean="0"/>
          </a:p>
          <a:p>
            <a:r>
              <a:rPr lang="nb-NO" sz="3600" dirty="0" smtClean="0"/>
              <a:t>New </a:t>
            </a:r>
            <a:r>
              <a:rPr lang="nb-NO" sz="3600" dirty="0" err="1" smtClean="0"/>
              <a:t>information</a:t>
            </a:r>
            <a:r>
              <a:rPr lang="nb-NO" sz="3600" dirty="0" smtClean="0"/>
              <a:t> </a:t>
            </a:r>
            <a:r>
              <a:rPr lang="nb-NO" sz="3600" dirty="0" err="1" smtClean="0"/>
              <a:t>technology</a:t>
            </a:r>
            <a:endParaRPr lang="nb-NO" sz="3600" dirty="0" smtClean="0"/>
          </a:p>
          <a:p>
            <a:r>
              <a:rPr lang="nb-NO" sz="3600" dirty="0" err="1" smtClean="0"/>
              <a:t>Criticism</a:t>
            </a:r>
            <a:r>
              <a:rPr lang="nb-NO" sz="3600" dirty="0" smtClean="0"/>
              <a:t>: </a:t>
            </a:r>
            <a:r>
              <a:rPr lang="nb-NO" sz="3600" dirty="0" err="1" smtClean="0"/>
              <a:t>Superficiality</a:t>
            </a:r>
            <a:r>
              <a:rPr lang="nb-NO" sz="3600" dirty="0" smtClean="0"/>
              <a:t> and «</a:t>
            </a:r>
            <a:r>
              <a:rPr lang="nb-NO" sz="3600" dirty="0" err="1" smtClean="0"/>
              <a:t>mock</a:t>
            </a:r>
            <a:r>
              <a:rPr lang="nb-NO" sz="3600" dirty="0" smtClean="0"/>
              <a:t> </a:t>
            </a:r>
            <a:r>
              <a:rPr lang="nb-NO" sz="3600" dirty="0" err="1" smtClean="0"/>
              <a:t>democray</a:t>
            </a:r>
            <a:r>
              <a:rPr lang="nb-NO" sz="3600" dirty="0" smtClean="0"/>
              <a:t>»</a:t>
            </a:r>
          </a:p>
          <a:p>
            <a:r>
              <a:rPr lang="nb-NO" sz="3600" dirty="0" smtClean="0"/>
              <a:t>More </a:t>
            </a:r>
            <a:r>
              <a:rPr lang="nb-NO" sz="3600" dirty="0" err="1" smtClean="0"/>
              <a:t>demanding</a:t>
            </a:r>
            <a:r>
              <a:rPr lang="nb-NO" sz="3600" dirty="0" smtClean="0"/>
              <a:t> and time </a:t>
            </a:r>
            <a:r>
              <a:rPr lang="nb-NO" sz="3600" dirty="0" err="1" smtClean="0"/>
              <a:t>consuming</a:t>
            </a:r>
            <a:r>
              <a:rPr lang="nb-NO" sz="3600" dirty="0" smtClean="0"/>
              <a:t> </a:t>
            </a:r>
            <a:r>
              <a:rPr lang="nb-NO" sz="3600" dirty="0" err="1" smtClean="0"/>
              <a:t>than</a:t>
            </a:r>
            <a:r>
              <a:rPr lang="nb-NO" sz="3600" dirty="0" smtClean="0"/>
              <a:t> </a:t>
            </a:r>
            <a:r>
              <a:rPr lang="nb-NO" sz="3600" dirty="0" err="1" smtClean="0"/>
              <a:t>the</a:t>
            </a:r>
            <a:r>
              <a:rPr lang="nb-NO" sz="3600" dirty="0" smtClean="0"/>
              <a:t> linear </a:t>
            </a:r>
            <a:r>
              <a:rPr lang="nb-NO" sz="3600" dirty="0" err="1" smtClean="0"/>
              <a:t>communication</a:t>
            </a:r>
            <a:r>
              <a:rPr lang="nb-NO" sz="3600" dirty="0" smtClean="0"/>
              <a:t> </a:t>
            </a:r>
            <a:r>
              <a:rPr lang="nb-NO" sz="3600" dirty="0" err="1" smtClean="0"/>
              <a:t>model</a:t>
            </a:r>
            <a:endParaRPr lang="nb-NO" sz="3600" dirty="0" smtClean="0"/>
          </a:p>
          <a:p>
            <a:pPr marL="0" indent="0">
              <a:buNone/>
            </a:pPr>
            <a:endParaRPr lang="nb-NO" dirty="0" smtClean="0"/>
          </a:p>
        </p:txBody>
      </p:sp>
      <p:pic>
        <p:nvPicPr>
          <p:cNvPr id="2050" name="Picture 2" descr="http://scienceprogress.org/wp-content/uploads/2008/04/two_way_59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500" y="104821"/>
            <a:ext cx="3266500" cy="138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70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b-NO" dirty="0" smtClean="0"/>
              <a:t>The </a:t>
            </a:r>
            <a:r>
              <a:rPr lang="nb-NO" dirty="0" err="1" smtClean="0"/>
              <a:t>Transactional</a:t>
            </a:r>
            <a:r>
              <a:rPr lang="nb-NO" dirty="0" smtClean="0"/>
              <a:t> </a:t>
            </a:r>
            <a:br>
              <a:rPr lang="nb-NO" dirty="0" smtClean="0"/>
            </a:br>
            <a:r>
              <a:rPr lang="nb-NO" dirty="0" err="1" smtClean="0"/>
              <a:t>Communication</a:t>
            </a:r>
            <a:r>
              <a:rPr lang="nb-NO" dirty="0" smtClean="0"/>
              <a:t> Model </a:t>
            </a:r>
            <a:endParaRPr lang="nb-NO"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3383" y="1613619"/>
            <a:ext cx="7663269" cy="4699046"/>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246" y="274638"/>
            <a:ext cx="1881228" cy="1872867"/>
          </a:xfrm>
          <a:prstGeom prst="rect">
            <a:avLst/>
          </a:prstGeom>
        </p:spPr>
      </p:pic>
    </p:spTree>
    <p:extLst>
      <p:ext uri="{BB962C8B-B14F-4D97-AF65-F5344CB8AC3E}">
        <p14:creationId xmlns:p14="http://schemas.microsoft.com/office/powerpoint/2010/main" val="3604872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b-NO" dirty="0" smtClean="0"/>
              <a:t>The </a:t>
            </a:r>
            <a:r>
              <a:rPr lang="nb-NO" dirty="0" err="1" smtClean="0"/>
              <a:t>Transactional</a:t>
            </a:r>
            <a:r>
              <a:rPr lang="nb-NO" dirty="0" smtClean="0"/>
              <a:t> </a:t>
            </a:r>
            <a:br>
              <a:rPr lang="nb-NO" dirty="0" smtClean="0"/>
            </a:br>
            <a:r>
              <a:rPr lang="nb-NO" dirty="0" err="1" smtClean="0"/>
              <a:t>Communication</a:t>
            </a:r>
            <a:r>
              <a:rPr lang="nb-NO" dirty="0" smtClean="0"/>
              <a:t> Model </a:t>
            </a:r>
            <a:endParaRPr lang="nb-NO" dirty="0"/>
          </a:p>
        </p:txBody>
      </p:sp>
      <p:sp>
        <p:nvSpPr>
          <p:cNvPr id="3" name="Content Placeholder 2"/>
          <p:cNvSpPr>
            <a:spLocks noGrp="1"/>
          </p:cNvSpPr>
          <p:nvPr>
            <p:ph idx="1"/>
          </p:nvPr>
        </p:nvSpPr>
        <p:spPr/>
        <p:txBody>
          <a:bodyPr>
            <a:normAutofit fontScale="85000" lnSpcReduction="10000"/>
          </a:bodyPr>
          <a:lstStyle/>
          <a:p>
            <a:r>
              <a:rPr lang="nb-NO" dirty="0" smtClean="0"/>
              <a:t>Learning </a:t>
            </a:r>
            <a:r>
              <a:rPr lang="nb-NO" dirty="0" err="1" smtClean="0"/>
              <a:t>together</a:t>
            </a:r>
            <a:endParaRPr lang="nb-NO" dirty="0" smtClean="0"/>
          </a:p>
          <a:p>
            <a:r>
              <a:rPr lang="nb-NO" dirty="0" err="1" smtClean="0"/>
              <a:t>Communication</a:t>
            </a:r>
            <a:r>
              <a:rPr lang="nb-NO" dirty="0" smtClean="0"/>
              <a:t> and </a:t>
            </a:r>
            <a:r>
              <a:rPr lang="nb-NO" dirty="0" err="1" smtClean="0"/>
              <a:t>interaction</a:t>
            </a:r>
            <a:r>
              <a:rPr lang="nb-NO" dirty="0" smtClean="0"/>
              <a:t> </a:t>
            </a:r>
            <a:r>
              <a:rPr lang="nb-NO" dirty="0" err="1" smtClean="0"/>
              <a:t>with</a:t>
            </a:r>
            <a:r>
              <a:rPr lang="nb-NO" dirty="0" smtClean="0"/>
              <a:t> </a:t>
            </a:r>
            <a:r>
              <a:rPr lang="nb-NO" dirty="0" err="1" smtClean="0"/>
              <a:t>users</a:t>
            </a:r>
            <a:r>
              <a:rPr lang="nb-NO" dirty="0" smtClean="0"/>
              <a:t>, </a:t>
            </a:r>
            <a:r>
              <a:rPr lang="nb-NO" dirty="0" err="1" smtClean="0"/>
              <a:t>decision</a:t>
            </a:r>
            <a:r>
              <a:rPr lang="nb-NO" dirty="0" smtClean="0"/>
              <a:t> makers and </a:t>
            </a:r>
            <a:r>
              <a:rPr lang="nb-NO" dirty="0" err="1" smtClean="0"/>
              <a:t>researchers</a:t>
            </a:r>
            <a:endParaRPr lang="nb-NO" dirty="0" smtClean="0"/>
          </a:p>
          <a:p>
            <a:r>
              <a:rPr lang="nb-NO" dirty="0" smtClean="0"/>
              <a:t>In Norway, </a:t>
            </a:r>
            <a:r>
              <a:rPr lang="nb-NO" dirty="0" err="1" smtClean="0"/>
              <a:t>one</a:t>
            </a:r>
            <a:r>
              <a:rPr lang="nb-NO" dirty="0" smtClean="0"/>
              <a:t> </a:t>
            </a:r>
            <a:r>
              <a:rPr lang="nb-NO" dirty="0" err="1" smtClean="0"/>
              <a:t>example</a:t>
            </a:r>
            <a:r>
              <a:rPr lang="nb-NO" dirty="0" smtClean="0"/>
              <a:t> </a:t>
            </a:r>
            <a:r>
              <a:rPr lang="nb-NO" dirty="0" err="1" smtClean="0"/>
              <a:t>often</a:t>
            </a:r>
            <a:r>
              <a:rPr lang="nb-NO" dirty="0" smtClean="0"/>
              <a:t> </a:t>
            </a:r>
            <a:r>
              <a:rPr lang="nb-NO" dirty="0" err="1" smtClean="0"/>
              <a:t>highlighted</a:t>
            </a:r>
            <a:r>
              <a:rPr lang="nb-NO" dirty="0" smtClean="0"/>
              <a:t>: farmers in </a:t>
            </a:r>
            <a:r>
              <a:rPr lang="nb-NO" dirty="0" err="1" smtClean="0"/>
              <a:t>experimental</a:t>
            </a:r>
            <a:r>
              <a:rPr lang="nb-NO" dirty="0" smtClean="0"/>
              <a:t> testing </a:t>
            </a:r>
            <a:r>
              <a:rPr lang="nb-NO" dirty="0" err="1" smtClean="0"/>
              <a:t>of</a:t>
            </a:r>
            <a:r>
              <a:rPr lang="nb-NO" dirty="0" smtClean="0"/>
              <a:t> </a:t>
            </a:r>
            <a:r>
              <a:rPr lang="nb-NO" dirty="0" err="1" smtClean="0"/>
              <a:t>new</a:t>
            </a:r>
            <a:r>
              <a:rPr lang="nb-NO" dirty="0" smtClean="0"/>
              <a:t> </a:t>
            </a:r>
            <a:r>
              <a:rPr lang="nb-NO" dirty="0" err="1" smtClean="0"/>
              <a:t>production</a:t>
            </a:r>
            <a:r>
              <a:rPr lang="nb-NO" dirty="0" smtClean="0"/>
              <a:t> </a:t>
            </a:r>
            <a:r>
              <a:rPr lang="nb-NO" dirty="0" err="1" smtClean="0"/>
              <a:t>methods</a:t>
            </a:r>
            <a:r>
              <a:rPr lang="nb-NO" dirty="0" smtClean="0"/>
              <a:t> </a:t>
            </a:r>
            <a:r>
              <a:rPr lang="nb-NO" dirty="0" err="1" smtClean="0"/>
              <a:t>together</a:t>
            </a:r>
            <a:r>
              <a:rPr lang="nb-NO" dirty="0" smtClean="0"/>
              <a:t> </a:t>
            </a:r>
            <a:r>
              <a:rPr lang="nb-NO" dirty="0" err="1" smtClean="0"/>
              <a:t>with</a:t>
            </a:r>
            <a:r>
              <a:rPr lang="nb-NO" dirty="0" smtClean="0"/>
              <a:t> </a:t>
            </a:r>
            <a:r>
              <a:rPr lang="nb-NO" dirty="0" err="1" smtClean="0"/>
              <a:t>government</a:t>
            </a:r>
            <a:r>
              <a:rPr lang="nb-NO" dirty="0" smtClean="0"/>
              <a:t> and </a:t>
            </a:r>
            <a:r>
              <a:rPr lang="nb-NO" dirty="0" err="1" smtClean="0"/>
              <a:t>reseachers</a:t>
            </a:r>
            <a:endParaRPr lang="nb-NO" dirty="0" smtClean="0"/>
          </a:p>
          <a:p>
            <a:r>
              <a:rPr lang="nb-NO" dirty="0" smtClean="0"/>
              <a:t>User </a:t>
            </a:r>
            <a:r>
              <a:rPr lang="nb-NO" dirty="0" err="1" smtClean="0"/>
              <a:t>participation</a:t>
            </a:r>
            <a:r>
              <a:rPr lang="nb-NO" dirty="0" smtClean="0"/>
              <a:t> (brukermedvirkning) in </a:t>
            </a:r>
            <a:r>
              <a:rPr lang="nb-NO" dirty="0" err="1" smtClean="0"/>
              <a:t>research</a:t>
            </a:r>
            <a:r>
              <a:rPr lang="nb-NO" dirty="0" smtClean="0"/>
              <a:t> </a:t>
            </a:r>
            <a:r>
              <a:rPr lang="nb-NO" dirty="0" err="1" smtClean="0"/>
              <a:t>projects</a:t>
            </a:r>
            <a:endParaRPr lang="nb-NO" dirty="0" smtClean="0"/>
          </a:p>
          <a:p>
            <a:r>
              <a:rPr lang="nb-NO" dirty="0" err="1" smtClean="0"/>
              <a:t>Clearly</a:t>
            </a:r>
            <a:r>
              <a:rPr lang="nb-NO" dirty="0" smtClean="0"/>
              <a:t> </a:t>
            </a:r>
            <a:r>
              <a:rPr lang="nb-NO" dirty="0" err="1" smtClean="0"/>
              <a:t>the</a:t>
            </a:r>
            <a:r>
              <a:rPr lang="nb-NO" dirty="0" smtClean="0"/>
              <a:t> most </a:t>
            </a:r>
            <a:r>
              <a:rPr lang="nb-NO" dirty="0" err="1" smtClean="0"/>
              <a:t>advanced</a:t>
            </a:r>
            <a:r>
              <a:rPr lang="nb-NO" dirty="0" smtClean="0"/>
              <a:t> form </a:t>
            </a:r>
            <a:r>
              <a:rPr lang="nb-NO" dirty="0" err="1" smtClean="0"/>
              <a:t>of</a:t>
            </a:r>
            <a:r>
              <a:rPr lang="nb-NO" dirty="0" smtClean="0"/>
              <a:t> </a:t>
            </a:r>
            <a:r>
              <a:rPr lang="nb-NO" dirty="0" err="1" smtClean="0"/>
              <a:t>communication</a:t>
            </a:r>
            <a:endParaRPr lang="nb-NO" dirty="0" smtClean="0"/>
          </a:p>
          <a:p>
            <a:r>
              <a:rPr lang="nb-NO" dirty="0" smtClean="0"/>
              <a:t>May be time </a:t>
            </a:r>
            <a:r>
              <a:rPr lang="nb-NO" dirty="0" err="1" smtClean="0"/>
              <a:t>consuming</a:t>
            </a:r>
            <a:r>
              <a:rPr lang="nb-NO" dirty="0" smtClean="0"/>
              <a:t>, </a:t>
            </a:r>
            <a:r>
              <a:rPr lang="nb-NO" dirty="0" err="1" smtClean="0"/>
              <a:t>but</a:t>
            </a:r>
            <a:r>
              <a:rPr lang="nb-NO" dirty="0" smtClean="0"/>
              <a:t> still </a:t>
            </a:r>
            <a:r>
              <a:rPr lang="nb-NO" dirty="0" err="1" smtClean="0"/>
              <a:t>may</a:t>
            </a:r>
            <a:r>
              <a:rPr lang="nb-NO" dirty="0" smtClean="0"/>
              <a:t> be </a:t>
            </a:r>
            <a:r>
              <a:rPr lang="nb-NO" dirty="0" err="1" smtClean="0"/>
              <a:t>worth</a:t>
            </a:r>
            <a:r>
              <a:rPr lang="nb-NO" dirty="0" smtClean="0"/>
              <a:t> it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246" y="274638"/>
            <a:ext cx="1881228" cy="1872867"/>
          </a:xfrm>
          <a:prstGeom prst="rect">
            <a:avLst/>
          </a:prstGeom>
        </p:spPr>
      </p:pic>
    </p:spTree>
    <p:extLst>
      <p:ext uri="{BB962C8B-B14F-4D97-AF65-F5344CB8AC3E}">
        <p14:creationId xmlns:p14="http://schemas.microsoft.com/office/powerpoint/2010/main" val="332295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b-NO" dirty="0" err="1" smtClean="0"/>
              <a:t>When</a:t>
            </a:r>
            <a:r>
              <a:rPr lang="nb-NO" dirty="0" smtClean="0"/>
              <a:t> to </a:t>
            </a:r>
            <a:r>
              <a:rPr lang="nb-NO" dirty="0" err="1" smtClean="0"/>
              <a:t>use</a:t>
            </a:r>
            <a:r>
              <a:rPr lang="nb-NO" dirty="0" smtClean="0"/>
              <a:t> </a:t>
            </a:r>
            <a:r>
              <a:rPr lang="nb-NO" dirty="0" err="1" smtClean="0"/>
              <a:t>the</a:t>
            </a:r>
            <a:r>
              <a:rPr lang="nb-NO" dirty="0" smtClean="0"/>
              <a:t> </a:t>
            </a:r>
            <a:r>
              <a:rPr lang="nb-NO" dirty="0" err="1"/>
              <a:t>Classical</a:t>
            </a:r>
            <a:r>
              <a:rPr lang="nb-NO" dirty="0"/>
              <a:t> Linear </a:t>
            </a:r>
            <a:r>
              <a:rPr lang="nb-NO" dirty="0" err="1"/>
              <a:t>Dissemination</a:t>
            </a:r>
            <a:r>
              <a:rPr lang="nb-NO" dirty="0"/>
              <a:t> Model</a:t>
            </a:r>
          </a:p>
        </p:txBody>
      </p:sp>
      <p:sp>
        <p:nvSpPr>
          <p:cNvPr id="3" name="Content Placeholder 2"/>
          <p:cNvSpPr>
            <a:spLocks noGrp="1"/>
          </p:cNvSpPr>
          <p:nvPr>
            <p:ph idx="1"/>
          </p:nvPr>
        </p:nvSpPr>
        <p:spPr/>
        <p:txBody>
          <a:bodyPr>
            <a:normAutofit/>
          </a:bodyPr>
          <a:lstStyle/>
          <a:p>
            <a:r>
              <a:rPr lang="nb-NO" sz="3600" dirty="0" err="1" smtClean="0"/>
              <a:t>Always</a:t>
            </a:r>
            <a:r>
              <a:rPr lang="nb-NO" sz="3600" dirty="0" smtClean="0"/>
              <a:t>, </a:t>
            </a:r>
            <a:r>
              <a:rPr lang="nb-NO" sz="3600" dirty="0" err="1" smtClean="0"/>
              <a:t>regardless</a:t>
            </a:r>
            <a:r>
              <a:rPr lang="nb-NO" sz="3600" dirty="0" smtClean="0"/>
              <a:t> </a:t>
            </a:r>
            <a:r>
              <a:rPr lang="nb-NO" sz="3600" dirty="0" err="1" smtClean="0"/>
              <a:t>of</a:t>
            </a:r>
            <a:r>
              <a:rPr lang="nb-NO" sz="3600" dirty="0" smtClean="0"/>
              <a:t> </a:t>
            </a:r>
            <a:r>
              <a:rPr lang="nb-NO" sz="3600" dirty="0" err="1" smtClean="0"/>
              <a:t>models</a:t>
            </a:r>
            <a:r>
              <a:rPr lang="nb-NO" sz="3600" dirty="0" smtClean="0"/>
              <a:t>: </a:t>
            </a:r>
          </a:p>
          <a:p>
            <a:pPr marL="0" indent="0">
              <a:buNone/>
            </a:pPr>
            <a:r>
              <a:rPr lang="nb-NO" sz="3600" dirty="0"/>
              <a:t>	</a:t>
            </a:r>
            <a:r>
              <a:rPr lang="nb-NO" sz="3600" dirty="0" err="1" smtClean="0"/>
              <a:t>know</a:t>
            </a:r>
            <a:r>
              <a:rPr lang="nb-NO" sz="3600" dirty="0" smtClean="0"/>
              <a:t> </a:t>
            </a:r>
            <a:r>
              <a:rPr lang="nb-NO" sz="3600" dirty="0" err="1" smtClean="0">
                <a:solidFill>
                  <a:srgbClr val="FF0000"/>
                </a:solidFill>
              </a:rPr>
              <a:t>what</a:t>
            </a:r>
            <a:r>
              <a:rPr lang="nb-NO" sz="3600" dirty="0" smtClean="0"/>
              <a:t> </a:t>
            </a:r>
            <a:r>
              <a:rPr lang="nb-NO" sz="3600" dirty="0" err="1" smtClean="0"/>
              <a:t>you</a:t>
            </a:r>
            <a:r>
              <a:rPr lang="nb-NO" sz="3600" dirty="0" smtClean="0"/>
              <a:t> </a:t>
            </a:r>
            <a:r>
              <a:rPr lang="nb-NO" sz="3600" dirty="0" err="1" smtClean="0"/>
              <a:t>want</a:t>
            </a:r>
            <a:r>
              <a:rPr lang="nb-NO" sz="3600" dirty="0" smtClean="0"/>
              <a:t> to </a:t>
            </a:r>
            <a:r>
              <a:rPr lang="nb-NO" sz="3600" dirty="0" err="1" smtClean="0"/>
              <a:t>say</a:t>
            </a:r>
            <a:r>
              <a:rPr lang="nb-NO" sz="3600" dirty="0" smtClean="0"/>
              <a:t> (</a:t>
            </a:r>
            <a:r>
              <a:rPr lang="nb-NO" sz="3600" dirty="0" err="1" smtClean="0"/>
              <a:t>message</a:t>
            </a:r>
            <a:r>
              <a:rPr lang="nb-NO" sz="3600" dirty="0" smtClean="0"/>
              <a:t>), 	to </a:t>
            </a:r>
            <a:r>
              <a:rPr lang="nb-NO" sz="3600" dirty="0" err="1" smtClean="0">
                <a:solidFill>
                  <a:srgbClr val="FF0000"/>
                </a:solidFill>
              </a:rPr>
              <a:t>whom</a:t>
            </a:r>
            <a:r>
              <a:rPr lang="nb-NO" sz="3600" dirty="0" smtClean="0"/>
              <a:t> (target </a:t>
            </a:r>
            <a:r>
              <a:rPr lang="nb-NO" sz="3600" dirty="0" err="1" smtClean="0"/>
              <a:t>group</a:t>
            </a:r>
            <a:r>
              <a:rPr lang="nb-NO" sz="3600" dirty="0" smtClean="0"/>
              <a:t>), </a:t>
            </a:r>
            <a:r>
              <a:rPr lang="nb-NO" sz="3600" dirty="0" err="1" smtClean="0">
                <a:solidFill>
                  <a:srgbClr val="FF0000"/>
                </a:solidFill>
              </a:rPr>
              <a:t>when</a:t>
            </a:r>
            <a:r>
              <a:rPr lang="nb-NO" sz="3600" dirty="0" smtClean="0">
                <a:solidFill>
                  <a:schemeClr val="accent3">
                    <a:lumMod val="75000"/>
                  </a:schemeClr>
                </a:solidFill>
              </a:rPr>
              <a:t> </a:t>
            </a:r>
            <a:r>
              <a:rPr lang="nb-NO" sz="3600" dirty="0" smtClean="0"/>
              <a:t>(</a:t>
            </a:r>
            <a:r>
              <a:rPr lang="nb-NO" sz="3600" dirty="0" err="1" smtClean="0"/>
              <a:t>pick</a:t>
            </a:r>
            <a:r>
              <a:rPr lang="nb-NO" sz="3600" dirty="0" smtClean="0"/>
              <a:t> </a:t>
            </a:r>
            <a:r>
              <a:rPr lang="nb-NO" sz="3600" dirty="0" err="1" smtClean="0"/>
              <a:t>the</a:t>
            </a:r>
            <a:r>
              <a:rPr lang="nb-NO" sz="3600" dirty="0" smtClean="0"/>
              <a:t> 	right moment), </a:t>
            </a:r>
            <a:r>
              <a:rPr lang="nb-NO" sz="3600" dirty="0" err="1" smtClean="0">
                <a:solidFill>
                  <a:srgbClr val="FF0000"/>
                </a:solidFill>
              </a:rPr>
              <a:t>where</a:t>
            </a:r>
            <a:r>
              <a:rPr lang="nb-NO" sz="3600" dirty="0">
                <a:solidFill>
                  <a:schemeClr val="accent3">
                    <a:lumMod val="75000"/>
                  </a:schemeClr>
                </a:solidFill>
              </a:rPr>
              <a:t> </a:t>
            </a:r>
            <a:r>
              <a:rPr lang="nb-NO" sz="3600" dirty="0" smtClean="0"/>
              <a:t>(</a:t>
            </a:r>
            <a:r>
              <a:rPr lang="nb-NO" sz="3600" dirty="0" err="1" smtClean="0"/>
              <a:t>channel</a:t>
            </a:r>
            <a:r>
              <a:rPr lang="nb-NO" sz="3600" dirty="0" smtClean="0"/>
              <a:t>) and 	</a:t>
            </a:r>
            <a:r>
              <a:rPr lang="nb-NO" sz="3600" dirty="0" err="1" smtClean="0">
                <a:solidFill>
                  <a:srgbClr val="FF0000"/>
                </a:solidFill>
              </a:rPr>
              <a:t>why</a:t>
            </a:r>
            <a:r>
              <a:rPr lang="nb-NO" sz="3600" dirty="0" smtClean="0">
                <a:solidFill>
                  <a:schemeClr val="accent3">
                    <a:lumMod val="75000"/>
                  </a:schemeClr>
                </a:solidFill>
              </a:rPr>
              <a:t> </a:t>
            </a:r>
            <a:r>
              <a:rPr lang="nb-NO" sz="3600" dirty="0" smtClean="0"/>
              <a:t>(</a:t>
            </a:r>
            <a:r>
              <a:rPr lang="nb-NO" sz="3600" dirty="0" err="1" smtClean="0"/>
              <a:t>perhaps</a:t>
            </a:r>
            <a:r>
              <a:rPr lang="nb-NO" sz="3600" dirty="0" smtClean="0"/>
              <a:t> </a:t>
            </a:r>
            <a:r>
              <a:rPr lang="nb-NO" sz="3600" dirty="0" err="1" smtClean="0"/>
              <a:t>you</a:t>
            </a:r>
            <a:r>
              <a:rPr lang="nb-NO" sz="3600" dirty="0" smtClean="0"/>
              <a:t> </a:t>
            </a:r>
            <a:r>
              <a:rPr lang="nb-NO" sz="3600" dirty="0" err="1" smtClean="0"/>
              <a:t>shouldn’t</a:t>
            </a:r>
            <a:r>
              <a:rPr lang="nb-NO" sz="3600" dirty="0" smtClean="0"/>
              <a:t>?)</a:t>
            </a:r>
          </a:p>
          <a:p>
            <a:r>
              <a:rPr lang="nb-NO" sz="3600" dirty="0" err="1" smtClean="0"/>
              <a:t>What</a:t>
            </a:r>
            <a:r>
              <a:rPr lang="nb-NO" sz="3600" dirty="0" smtClean="0"/>
              <a:t> is </a:t>
            </a:r>
            <a:r>
              <a:rPr lang="nb-NO" sz="3600" dirty="0" err="1" smtClean="0"/>
              <a:t>the</a:t>
            </a:r>
            <a:r>
              <a:rPr lang="nb-NO" sz="3600" dirty="0" smtClean="0"/>
              <a:t> story </a:t>
            </a:r>
            <a:r>
              <a:rPr lang="nb-NO" sz="3600" dirty="0" err="1" smtClean="0"/>
              <a:t>you</a:t>
            </a:r>
            <a:r>
              <a:rPr lang="nb-NO" sz="3600" dirty="0" smtClean="0"/>
              <a:t> </a:t>
            </a:r>
            <a:r>
              <a:rPr lang="nb-NO" sz="3600" dirty="0" err="1" smtClean="0"/>
              <a:t>want</a:t>
            </a:r>
            <a:r>
              <a:rPr lang="nb-NO" sz="3600" dirty="0" smtClean="0"/>
              <a:t> to tell</a:t>
            </a:r>
          </a:p>
          <a:p>
            <a:r>
              <a:rPr lang="nb-NO" sz="3600" dirty="0" err="1" smtClean="0"/>
              <a:t>Always</a:t>
            </a:r>
            <a:r>
              <a:rPr lang="nb-NO" sz="3600" dirty="0" smtClean="0"/>
              <a:t>: </a:t>
            </a:r>
            <a:r>
              <a:rPr lang="nb-NO" sz="3600" dirty="0" err="1" smtClean="0"/>
              <a:t>Avoid</a:t>
            </a:r>
            <a:r>
              <a:rPr lang="nb-NO" sz="3600" dirty="0"/>
              <a:t> </a:t>
            </a:r>
            <a:r>
              <a:rPr lang="nb-NO" sz="3600" dirty="0" smtClean="0"/>
              <a:t>«</a:t>
            </a:r>
            <a:r>
              <a:rPr lang="nb-NO" sz="3600" dirty="0" err="1" smtClean="0"/>
              <a:t>tribe</a:t>
            </a:r>
            <a:r>
              <a:rPr lang="nb-NO" sz="3600" dirty="0" smtClean="0"/>
              <a:t> </a:t>
            </a:r>
            <a:r>
              <a:rPr lang="nb-NO" sz="3600" dirty="0" err="1" smtClean="0"/>
              <a:t>language</a:t>
            </a:r>
            <a:r>
              <a:rPr lang="nb-NO" sz="3600" dirty="0" smtClean="0"/>
              <a:t>»</a:t>
            </a:r>
          </a:p>
        </p:txBody>
      </p:sp>
      <p:pic>
        <p:nvPicPr>
          <p:cNvPr id="5"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825" y="0"/>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258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b-NO" dirty="0" err="1" smtClean="0"/>
              <a:t>When</a:t>
            </a:r>
            <a:r>
              <a:rPr lang="nb-NO" dirty="0" smtClean="0"/>
              <a:t> to </a:t>
            </a:r>
            <a:r>
              <a:rPr lang="nb-NO" dirty="0" err="1" smtClean="0"/>
              <a:t>use</a:t>
            </a:r>
            <a:r>
              <a:rPr lang="nb-NO" dirty="0" smtClean="0"/>
              <a:t> </a:t>
            </a:r>
            <a:r>
              <a:rPr lang="nb-NO" dirty="0" err="1" smtClean="0"/>
              <a:t>the</a:t>
            </a:r>
            <a:r>
              <a:rPr lang="nb-NO" dirty="0" smtClean="0"/>
              <a:t> </a:t>
            </a:r>
            <a:r>
              <a:rPr lang="nb-NO" dirty="0" err="1"/>
              <a:t>Classical</a:t>
            </a:r>
            <a:r>
              <a:rPr lang="nb-NO" dirty="0"/>
              <a:t> Linear </a:t>
            </a:r>
            <a:r>
              <a:rPr lang="nb-NO" dirty="0" err="1"/>
              <a:t>Dissemination</a:t>
            </a:r>
            <a:r>
              <a:rPr lang="nb-NO" dirty="0"/>
              <a:t> Model</a:t>
            </a:r>
          </a:p>
        </p:txBody>
      </p:sp>
      <p:sp>
        <p:nvSpPr>
          <p:cNvPr id="3" name="Content Placeholder 2"/>
          <p:cNvSpPr>
            <a:spLocks noGrp="1"/>
          </p:cNvSpPr>
          <p:nvPr>
            <p:ph idx="1"/>
          </p:nvPr>
        </p:nvSpPr>
        <p:spPr/>
        <p:txBody>
          <a:bodyPr>
            <a:normAutofit/>
          </a:bodyPr>
          <a:lstStyle/>
          <a:p>
            <a:r>
              <a:rPr lang="nb-NO" dirty="0" smtClean="0"/>
              <a:t>The most used </a:t>
            </a:r>
            <a:r>
              <a:rPr lang="nb-NO" dirty="0" err="1" smtClean="0"/>
              <a:t>model</a:t>
            </a:r>
            <a:r>
              <a:rPr lang="nb-NO" dirty="0" smtClean="0"/>
              <a:t> </a:t>
            </a:r>
            <a:r>
              <a:rPr lang="nb-NO" dirty="0" err="1" smtClean="0"/>
              <a:t>even</a:t>
            </a:r>
            <a:r>
              <a:rPr lang="nb-NO" dirty="0" smtClean="0"/>
              <a:t> </a:t>
            </a:r>
            <a:r>
              <a:rPr lang="nb-NO" dirty="0" err="1" smtClean="0"/>
              <a:t>today</a:t>
            </a:r>
            <a:endParaRPr lang="nb-NO" dirty="0" smtClean="0"/>
          </a:p>
          <a:p>
            <a:r>
              <a:rPr lang="nb-NO" dirty="0" smtClean="0"/>
              <a:t>The «one-to-</a:t>
            </a:r>
            <a:r>
              <a:rPr lang="nb-NO" dirty="0" err="1" smtClean="0"/>
              <a:t>many</a:t>
            </a:r>
            <a:r>
              <a:rPr lang="nb-NO" dirty="0" smtClean="0"/>
              <a:t>» </a:t>
            </a:r>
            <a:r>
              <a:rPr lang="nb-NO" dirty="0" err="1" smtClean="0"/>
              <a:t>principle</a:t>
            </a:r>
            <a:r>
              <a:rPr lang="nb-NO" dirty="0" smtClean="0"/>
              <a:t> – </a:t>
            </a:r>
            <a:r>
              <a:rPr lang="nb-NO" dirty="0" err="1" smtClean="0"/>
              <a:t>mass</a:t>
            </a:r>
            <a:r>
              <a:rPr lang="nb-NO" dirty="0" smtClean="0"/>
              <a:t> </a:t>
            </a:r>
            <a:r>
              <a:rPr lang="nb-NO" dirty="0" err="1" smtClean="0"/>
              <a:t>communication</a:t>
            </a:r>
            <a:r>
              <a:rPr lang="nb-NO" dirty="0" smtClean="0"/>
              <a:t> </a:t>
            </a:r>
          </a:p>
          <a:p>
            <a:r>
              <a:rPr lang="nb-NO" dirty="0" err="1" smtClean="0"/>
              <a:t>Educated</a:t>
            </a:r>
            <a:r>
              <a:rPr lang="nb-NO" dirty="0" smtClean="0"/>
              <a:t> target </a:t>
            </a:r>
            <a:r>
              <a:rPr lang="nb-NO" dirty="0" err="1" smtClean="0"/>
              <a:t>group</a:t>
            </a:r>
            <a:r>
              <a:rPr lang="nb-NO" dirty="0" smtClean="0"/>
              <a:t> (</a:t>
            </a:r>
            <a:r>
              <a:rPr lang="nb-NO" dirty="0" err="1" smtClean="0"/>
              <a:t>reduced</a:t>
            </a:r>
            <a:r>
              <a:rPr lang="nb-NO" dirty="0" smtClean="0"/>
              <a:t> </a:t>
            </a:r>
            <a:r>
              <a:rPr lang="nb-NO" dirty="0" err="1" smtClean="0"/>
              <a:t>noise</a:t>
            </a:r>
            <a:r>
              <a:rPr lang="nb-NO" dirty="0" smtClean="0"/>
              <a:t>/</a:t>
            </a:r>
            <a:r>
              <a:rPr lang="nb-NO" dirty="0" err="1" smtClean="0"/>
              <a:t>easier</a:t>
            </a:r>
            <a:r>
              <a:rPr lang="nb-NO" dirty="0" smtClean="0"/>
              <a:t> to </a:t>
            </a:r>
            <a:r>
              <a:rPr lang="nb-NO" dirty="0" err="1" smtClean="0"/>
              <a:t>reach</a:t>
            </a:r>
            <a:r>
              <a:rPr lang="nb-NO" dirty="0" smtClean="0"/>
              <a:t> by </a:t>
            </a:r>
            <a:r>
              <a:rPr lang="nb-NO" dirty="0" err="1" smtClean="0"/>
              <a:t>mass</a:t>
            </a:r>
            <a:r>
              <a:rPr lang="nb-NO" dirty="0" smtClean="0"/>
              <a:t> </a:t>
            </a:r>
            <a:r>
              <a:rPr lang="nb-NO" dirty="0" err="1" smtClean="0"/>
              <a:t>communication</a:t>
            </a:r>
            <a:r>
              <a:rPr lang="nb-NO" dirty="0" smtClean="0"/>
              <a:t>)</a:t>
            </a:r>
          </a:p>
          <a:p>
            <a:r>
              <a:rPr lang="nb-NO" dirty="0" err="1" smtClean="0"/>
              <a:t>When</a:t>
            </a:r>
            <a:r>
              <a:rPr lang="nb-NO" dirty="0" smtClean="0"/>
              <a:t> time is </a:t>
            </a:r>
            <a:r>
              <a:rPr lang="nb-NO" dirty="0" err="1" smtClean="0"/>
              <a:t>of</a:t>
            </a:r>
            <a:r>
              <a:rPr lang="nb-NO" dirty="0" smtClean="0"/>
              <a:t> </a:t>
            </a:r>
            <a:r>
              <a:rPr lang="nb-NO" dirty="0" err="1" smtClean="0"/>
              <a:t>essence</a:t>
            </a:r>
            <a:r>
              <a:rPr lang="nb-NO" dirty="0" smtClean="0"/>
              <a:t> (</a:t>
            </a:r>
            <a:r>
              <a:rPr lang="nb-NO" dirty="0" err="1" smtClean="0"/>
              <a:t>eg</a:t>
            </a:r>
            <a:r>
              <a:rPr lang="nb-NO" dirty="0" smtClean="0"/>
              <a:t> </a:t>
            </a:r>
            <a:r>
              <a:rPr lang="nb-NO" dirty="0" err="1" smtClean="0"/>
              <a:t>crisis</a:t>
            </a:r>
            <a:r>
              <a:rPr lang="nb-NO" dirty="0" smtClean="0"/>
              <a:t>)</a:t>
            </a:r>
          </a:p>
          <a:p>
            <a:r>
              <a:rPr lang="nb-NO" dirty="0" smtClean="0"/>
              <a:t>«Push» and «pull»  </a:t>
            </a:r>
            <a:r>
              <a:rPr lang="nb-NO" dirty="0" err="1" smtClean="0"/>
              <a:t>communication</a:t>
            </a:r>
            <a:r>
              <a:rPr lang="nb-NO" dirty="0" smtClean="0"/>
              <a:t> </a:t>
            </a:r>
            <a:r>
              <a:rPr lang="nb-NO" dirty="0" err="1" smtClean="0"/>
              <a:t>channels</a:t>
            </a:r>
            <a:endParaRPr lang="nb-NO" dirty="0"/>
          </a:p>
        </p:txBody>
      </p:sp>
      <p:pic>
        <p:nvPicPr>
          <p:cNvPr id="5"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825" y="0"/>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9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dirty="0"/>
              <a:t>The «one-to-</a:t>
            </a:r>
            <a:r>
              <a:rPr lang="nb-NO" dirty="0" err="1"/>
              <a:t>many</a:t>
            </a:r>
            <a:r>
              <a:rPr lang="nb-NO" dirty="0"/>
              <a:t>» </a:t>
            </a:r>
            <a:r>
              <a:rPr lang="nb-NO" dirty="0" err="1"/>
              <a:t>principle</a:t>
            </a:r>
            <a:endParaRPr lang="nb-NO" dirty="0"/>
          </a:p>
        </p:txBody>
      </p:sp>
      <p:sp>
        <p:nvSpPr>
          <p:cNvPr id="3" name="Content Placeholder 2"/>
          <p:cNvSpPr>
            <a:spLocks noGrp="1"/>
          </p:cNvSpPr>
          <p:nvPr>
            <p:ph idx="1"/>
          </p:nvPr>
        </p:nvSpPr>
        <p:spPr/>
        <p:txBody>
          <a:bodyPr>
            <a:noAutofit/>
          </a:bodyPr>
          <a:lstStyle/>
          <a:p>
            <a:r>
              <a:rPr lang="nb-NO" dirty="0"/>
              <a:t>Talk to a journalist </a:t>
            </a:r>
          </a:p>
          <a:p>
            <a:pPr marL="0" indent="0">
              <a:buNone/>
            </a:pPr>
            <a:endParaRPr lang="nb-NO" dirty="0"/>
          </a:p>
          <a:p>
            <a:r>
              <a:rPr lang="nb-NO" dirty="0" err="1" smtClean="0">
                <a:solidFill>
                  <a:srgbClr val="FF0000"/>
                </a:solidFill>
              </a:rPr>
              <a:t>What</a:t>
            </a:r>
            <a:r>
              <a:rPr lang="nb-NO" dirty="0" smtClean="0">
                <a:solidFill>
                  <a:srgbClr val="FF0000"/>
                </a:solidFill>
              </a:rPr>
              <a:t>: </a:t>
            </a:r>
            <a:r>
              <a:rPr lang="nb-NO" dirty="0" smtClean="0"/>
              <a:t>New </a:t>
            </a:r>
            <a:r>
              <a:rPr lang="nb-NO" dirty="0" err="1" smtClean="0"/>
              <a:t>project</a:t>
            </a:r>
            <a:r>
              <a:rPr lang="nb-NO" dirty="0" smtClean="0"/>
              <a:t>, </a:t>
            </a:r>
            <a:r>
              <a:rPr lang="nb-NO" dirty="0" err="1" smtClean="0"/>
              <a:t>results</a:t>
            </a:r>
            <a:r>
              <a:rPr lang="nb-NO" dirty="0" smtClean="0"/>
              <a:t>, </a:t>
            </a:r>
            <a:r>
              <a:rPr lang="nb-NO" dirty="0" err="1" smtClean="0"/>
              <a:t>expert</a:t>
            </a:r>
            <a:r>
              <a:rPr lang="nb-NO" dirty="0" smtClean="0"/>
              <a:t> </a:t>
            </a:r>
            <a:r>
              <a:rPr lang="nb-NO" dirty="0" err="1" smtClean="0"/>
              <a:t>comment</a:t>
            </a:r>
            <a:endParaRPr lang="nb-NO" dirty="0" smtClean="0"/>
          </a:p>
          <a:p>
            <a:r>
              <a:rPr lang="nb-NO" dirty="0" err="1" smtClean="0">
                <a:solidFill>
                  <a:srgbClr val="FF0000"/>
                </a:solidFill>
              </a:rPr>
              <a:t>Whom</a:t>
            </a:r>
            <a:r>
              <a:rPr lang="nb-NO" dirty="0" smtClean="0">
                <a:solidFill>
                  <a:srgbClr val="FF0000"/>
                </a:solidFill>
              </a:rPr>
              <a:t>: </a:t>
            </a:r>
            <a:r>
              <a:rPr lang="nb-NO" dirty="0" smtClean="0"/>
              <a:t>General </a:t>
            </a:r>
            <a:r>
              <a:rPr lang="nb-NO" dirty="0" err="1" smtClean="0"/>
              <a:t>audience</a:t>
            </a:r>
            <a:r>
              <a:rPr lang="nb-NO" dirty="0" smtClean="0"/>
              <a:t> </a:t>
            </a:r>
          </a:p>
          <a:p>
            <a:r>
              <a:rPr lang="nb-NO" dirty="0" err="1" smtClean="0">
                <a:solidFill>
                  <a:srgbClr val="FF0000"/>
                </a:solidFill>
              </a:rPr>
              <a:t>When</a:t>
            </a:r>
            <a:r>
              <a:rPr lang="nb-NO" dirty="0" smtClean="0">
                <a:solidFill>
                  <a:srgbClr val="FF0000"/>
                </a:solidFill>
              </a:rPr>
              <a:t>: </a:t>
            </a:r>
            <a:r>
              <a:rPr lang="nb-NO" dirty="0"/>
              <a:t>H</a:t>
            </a:r>
            <a:r>
              <a:rPr lang="nb-NO" dirty="0" smtClean="0"/>
              <a:t>ave a «peg»/</a:t>
            </a:r>
            <a:r>
              <a:rPr lang="nb-NO" dirty="0" err="1" smtClean="0"/>
              <a:t>actuality</a:t>
            </a:r>
            <a:endParaRPr lang="nb-NO" dirty="0" smtClean="0"/>
          </a:p>
          <a:p>
            <a:r>
              <a:rPr lang="nb-NO" dirty="0" err="1" smtClean="0">
                <a:solidFill>
                  <a:srgbClr val="FF0000"/>
                </a:solidFill>
              </a:rPr>
              <a:t>Where</a:t>
            </a:r>
            <a:r>
              <a:rPr lang="nb-NO" dirty="0" smtClean="0">
                <a:solidFill>
                  <a:srgbClr val="FF0000"/>
                </a:solidFill>
              </a:rPr>
              <a:t>: </a:t>
            </a:r>
            <a:r>
              <a:rPr lang="nb-NO" dirty="0" err="1" smtClean="0"/>
              <a:t>Focal</a:t>
            </a:r>
            <a:r>
              <a:rPr lang="nb-NO" dirty="0" smtClean="0"/>
              <a:t> </a:t>
            </a:r>
            <a:r>
              <a:rPr lang="nb-NO" dirty="0" err="1" smtClean="0"/>
              <a:t>point</a:t>
            </a:r>
            <a:r>
              <a:rPr lang="nb-NO" dirty="0" smtClean="0"/>
              <a:t> and target </a:t>
            </a:r>
            <a:r>
              <a:rPr lang="nb-NO" dirty="0" err="1" smtClean="0"/>
              <a:t>group</a:t>
            </a:r>
            <a:r>
              <a:rPr lang="nb-NO" dirty="0" smtClean="0"/>
              <a:t> </a:t>
            </a:r>
            <a:r>
              <a:rPr lang="nb-NO" dirty="0" err="1" smtClean="0"/>
              <a:t>of</a:t>
            </a:r>
            <a:r>
              <a:rPr lang="nb-NO" dirty="0" smtClean="0"/>
              <a:t> </a:t>
            </a:r>
            <a:r>
              <a:rPr lang="nb-NO" dirty="0" err="1" smtClean="0"/>
              <a:t>mass</a:t>
            </a:r>
            <a:r>
              <a:rPr lang="nb-NO" dirty="0" smtClean="0"/>
              <a:t> media </a:t>
            </a:r>
            <a:r>
              <a:rPr lang="nb-NO" dirty="0" err="1" smtClean="0"/>
              <a:t>differ</a:t>
            </a:r>
            <a:r>
              <a:rPr lang="nb-NO" dirty="0" smtClean="0"/>
              <a:t>. </a:t>
            </a:r>
            <a:r>
              <a:rPr lang="nb-NO" dirty="0" err="1" smtClean="0"/>
              <a:t>Get</a:t>
            </a:r>
            <a:r>
              <a:rPr lang="nb-NO" dirty="0" smtClean="0"/>
              <a:t> to </a:t>
            </a:r>
            <a:r>
              <a:rPr lang="nb-NO" dirty="0" err="1" smtClean="0"/>
              <a:t>know</a:t>
            </a:r>
            <a:r>
              <a:rPr lang="nb-NO" dirty="0" smtClean="0"/>
              <a:t> </a:t>
            </a:r>
            <a:r>
              <a:rPr lang="nb-NO" dirty="0" err="1" smtClean="0"/>
              <a:t>some</a:t>
            </a:r>
            <a:r>
              <a:rPr lang="nb-NO" dirty="0" smtClean="0"/>
              <a:t> journalists </a:t>
            </a:r>
            <a:r>
              <a:rPr lang="nb-NO" dirty="0" err="1" smtClean="0"/>
              <a:t>interested</a:t>
            </a:r>
            <a:r>
              <a:rPr lang="nb-NO" dirty="0" smtClean="0"/>
              <a:t> in </a:t>
            </a:r>
            <a:r>
              <a:rPr lang="nb-NO" dirty="0" err="1" smtClean="0"/>
              <a:t>your</a:t>
            </a:r>
            <a:r>
              <a:rPr lang="nb-NO" dirty="0" smtClean="0"/>
              <a:t> </a:t>
            </a:r>
            <a:r>
              <a:rPr lang="nb-NO" dirty="0" err="1" smtClean="0"/>
              <a:t>field</a:t>
            </a:r>
            <a:r>
              <a:rPr lang="nb-NO" dirty="0" smtClean="0"/>
              <a:t> </a:t>
            </a:r>
          </a:p>
        </p:txBody>
      </p:sp>
      <p:pic>
        <p:nvPicPr>
          <p:cNvPr id="4"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404" y="0"/>
            <a:ext cx="1781175" cy="227647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081751" y="1689392"/>
            <a:ext cx="330506" cy="3705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B050"/>
              </a:solidFill>
            </a:endParaRPr>
          </a:p>
        </p:txBody>
      </p:sp>
      <p:sp>
        <p:nvSpPr>
          <p:cNvPr id="6" name="TextBox 5"/>
          <p:cNvSpPr txBox="1"/>
          <p:nvPr/>
        </p:nvSpPr>
        <p:spPr>
          <a:xfrm>
            <a:off x="4412257" y="1552118"/>
            <a:ext cx="4274543" cy="954107"/>
          </a:xfrm>
          <a:prstGeom prst="rect">
            <a:avLst/>
          </a:prstGeom>
          <a:noFill/>
        </p:spPr>
        <p:txBody>
          <a:bodyPr wrap="square" rtlCol="0">
            <a:spAutoFit/>
          </a:bodyPr>
          <a:lstStyle/>
          <a:p>
            <a:r>
              <a:rPr lang="nb-NO" dirty="0" err="1" smtClean="0">
                <a:solidFill>
                  <a:srgbClr val="003871"/>
                </a:solidFill>
              </a:rPr>
              <a:t>Newspaper</a:t>
            </a:r>
            <a:r>
              <a:rPr lang="nb-NO" dirty="0">
                <a:solidFill>
                  <a:srgbClr val="003871"/>
                </a:solidFill>
              </a:rPr>
              <a:t> </a:t>
            </a:r>
            <a:r>
              <a:rPr lang="nb-NO" dirty="0" err="1" smtClean="0">
                <a:solidFill>
                  <a:srgbClr val="003871"/>
                </a:solidFill>
              </a:rPr>
              <a:t>article</a:t>
            </a:r>
            <a:r>
              <a:rPr lang="nb-NO" dirty="0" smtClean="0">
                <a:solidFill>
                  <a:srgbClr val="003871"/>
                </a:solidFill>
              </a:rPr>
              <a:t>, web </a:t>
            </a:r>
            <a:r>
              <a:rPr lang="nb-NO" dirty="0" err="1" smtClean="0">
                <a:solidFill>
                  <a:srgbClr val="003871"/>
                </a:solidFill>
              </a:rPr>
              <a:t>article</a:t>
            </a:r>
            <a:endParaRPr lang="nb-NO" dirty="0" smtClean="0">
              <a:solidFill>
                <a:srgbClr val="003871"/>
              </a:solidFill>
            </a:endParaRPr>
          </a:p>
          <a:p>
            <a:r>
              <a:rPr lang="nb-NO" dirty="0" err="1">
                <a:solidFill>
                  <a:srgbClr val="003871"/>
                </a:solidFill>
              </a:rPr>
              <a:t>m</a:t>
            </a:r>
            <a:r>
              <a:rPr lang="nb-NO" dirty="0" err="1" smtClean="0">
                <a:solidFill>
                  <a:srgbClr val="003871"/>
                </a:solidFill>
              </a:rPr>
              <a:t>agazine</a:t>
            </a:r>
            <a:r>
              <a:rPr lang="nb-NO" dirty="0" smtClean="0">
                <a:solidFill>
                  <a:srgbClr val="003871"/>
                </a:solidFill>
              </a:rPr>
              <a:t> </a:t>
            </a:r>
            <a:r>
              <a:rPr lang="nb-NO" dirty="0" err="1" smtClean="0">
                <a:solidFill>
                  <a:srgbClr val="003871"/>
                </a:solidFill>
              </a:rPr>
              <a:t>article</a:t>
            </a:r>
            <a:r>
              <a:rPr lang="nb-NO" dirty="0" smtClean="0">
                <a:solidFill>
                  <a:srgbClr val="003871"/>
                </a:solidFill>
              </a:rPr>
              <a:t>, radio</a:t>
            </a:r>
            <a:r>
              <a:rPr lang="nb-NO" dirty="0">
                <a:solidFill>
                  <a:srgbClr val="003871"/>
                </a:solidFill>
              </a:rPr>
              <a:t>, </a:t>
            </a:r>
            <a:r>
              <a:rPr lang="nb-NO" dirty="0" err="1" smtClean="0">
                <a:solidFill>
                  <a:srgbClr val="003871"/>
                </a:solidFill>
              </a:rPr>
              <a:t>television</a:t>
            </a:r>
            <a:endParaRPr lang="nb-NO" dirty="0">
              <a:solidFill>
                <a:srgbClr val="003871"/>
              </a:solidFill>
            </a:endParaRPr>
          </a:p>
          <a:p>
            <a:endParaRPr lang="nb-NO" sz="2000" dirty="0">
              <a:solidFill>
                <a:srgbClr val="003871"/>
              </a:solidFill>
            </a:endParaRPr>
          </a:p>
        </p:txBody>
      </p:sp>
    </p:spTree>
    <p:extLst>
      <p:ext uri="{BB962C8B-B14F-4D97-AF65-F5344CB8AC3E}">
        <p14:creationId xmlns:p14="http://schemas.microsoft.com/office/powerpoint/2010/main" val="29443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dirty="0"/>
              <a:t>The «one-to-</a:t>
            </a:r>
            <a:r>
              <a:rPr lang="nb-NO" dirty="0" err="1"/>
              <a:t>many</a:t>
            </a:r>
            <a:r>
              <a:rPr lang="nb-NO" dirty="0"/>
              <a:t>» </a:t>
            </a:r>
            <a:r>
              <a:rPr lang="nb-NO" dirty="0" err="1"/>
              <a:t>principle</a:t>
            </a:r>
            <a:endParaRPr lang="nb-NO" dirty="0"/>
          </a:p>
        </p:txBody>
      </p:sp>
      <p:sp>
        <p:nvSpPr>
          <p:cNvPr id="3" name="Content Placeholder 2"/>
          <p:cNvSpPr>
            <a:spLocks noGrp="1"/>
          </p:cNvSpPr>
          <p:nvPr>
            <p:ph idx="1"/>
          </p:nvPr>
        </p:nvSpPr>
        <p:spPr/>
        <p:txBody>
          <a:bodyPr>
            <a:noAutofit/>
          </a:bodyPr>
          <a:lstStyle/>
          <a:p>
            <a:r>
              <a:rPr lang="nb-NO" dirty="0" err="1"/>
              <a:t>Pitfalls</a:t>
            </a:r>
            <a:r>
              <a:rPr lang="nb-NO" dirty="0"/>
              <a:t>: </a:t>
            </a:r>
            <a:r>
              <a:rPr lang="nb-NO" dirty="0" err="1"/>
              <a:t>Difference</a:t>
            </a:r>
            <a:r>
              <a:rPr lang="nb-NO" dirty="0"/>
              <a:t> </a:t>
            </a:r>
            <a:r>
              <a:rPr lang="nb-NO" dirty="0" err="1"/>
              <a:t>between</a:t>
            </a:r>
            <a:r>
              <a:rPr lang="nb-NO" dirty="0"/>
              <a:t> </a:t>
            </a:r>
            <a:r>
              <a:rPr lang="nb-NO" dirty="0" err="1"/>
              <a:t>science</a:t>
            </a:r>
            <a:r>
              <a:rPr lang="nb-NO" dirty="0"/>
              <a:t> </a:t>
            </a:r>
            <a:r>
              <a:rPr lang="nb-NO" dirty="0" err="1"/>
              <a:t>journalism</a:t>
            </a:r>
            <a:r>
              <a:rPr lang="nb-NO" dirty="0"/>
              <a:t> and </a:t>
            </a:r>
            <a:r>
              <a:rPr lang="nb-NO" dirty="0" err="1"/>
              <a:t>science</a:t>
            </a:r>
            <a:r>
              <a:rPr lang="nb-NO" dirty="0"/>
              <a:t> </a:t>
            </a:r>
            <a:r>
              <a:rPr lang="nb-NO" dirty="0" err="1"/>
              <a:t>communication</a:t>
            </a:r>
            <a:r>
              <a:rPr lang="nb-NO" dirty="0"/>
              <a:t> – understand </a:t>
            </a:r>
            <a:r>
              <a:rPr lang="nb-NO" dirty="0" err="1"/>
              <a:t>your</a:t>
            </a:r>
            <a:r>
              <a:rPr lang="nb-NO" dirty="0"/>
              <a:t> </a:t>
            </a:r>
            <a:r>
              <a:rPr lang="nb-NO" dirty="0" err="1"/>
              <a:t>role</a:t>
            </a:r>
            <a:r>
              <a:rPr lang="nb-NO" dirty="0"/>
              <a:t> and </a:t>
            </a:r>
            <a:r>
              <a:rPr lang="nb-NO" dirty="0" err="1"/>
              <a:t>the</a:t>
            </a:r>
            <a:r>
              <a:rPr lang="nb-NO" dirty="0"/>
              <a:t> </a:t>
            </a:r>
            <a:r>
              <a:rPr lang="nb-NO" dirty="0" err="1"/>
              <a:t>journalist’s</a:t>
            </a:r>
            <a:r>
              <a:rPr lang="nb-NO" dirty="0"/>
              <a:t> </a:t>
            </a:r>
            <a:r>
              <a:rPr lang="nb-NO" dirty="0" err="1" smtClean="0"/>
              <a:t>role</a:t>
            </a:r>
            <a:r>
              <a:rPr lang="nb-NO" dirty="0" smtClean="0"/>
              <a:t> and </a:t>
            </a:r>
            <a:r>
              <a:rPr lang="nb-NO" dirty="0" err="1" smtClean="0"/>
              <a:t>dramaturgy</a:t>
            </a:r>
            <a:endParaRPr lang="nb-NO" dirty="0"/>
          </a:p>
          <a:p>
            <a:r>
              <a:rPr lang="nb-NO" dirty="0" err="1"/>
              <a:t>Practise</a:t>
            </a:r>
            <a:r>
              <a:rPr lang="nb-NO" dirty="0"/>
              <a:t> and </a:t>
            </a:r>
            <a:r>
              <a:rPr lang="nb-NO" dirty="0" err="1"/>
              <a:t>work</a:t>
            </a:r>
            <a:r>
              <a:rPr lang="nb-NO" dirty="0"/>
              <a:t> </a:t>
            </a:r>
            <a:r>
              <a:rPr lang="nb-NO" dirty="0" err="1"/>
              <a:t>together</a:t>
            </a:r>
            <a:r>
              <a:rPr lang="nb-NO" dirty="0"/>
              <a:t> </a:t>
            </a:r>
            <a:r>
              <a:rPr lang="nb-NO" dirty="0" err="1"/>
              <a:t>with</a:t>
            </a:r>
            <a:r>
              <a:rPr lang="nb-NO" dirty="0"/>
              <a:t> a </a:t>
            </a:r>
            <a:r>
              <a:rPr lang="nb-NO" dirty="0" err="1"/>
              <a:t>communication</a:t>
            </a:r>
            <a:r>
              <a:rPr lang="nb-NO" dirty="0"/>
              <a:t> </a:t>
            </a:r>
            <a:r>
              <a:rPr lang="nb-NO" dirty="0" err="1" smtClean="0"/>
              <a:t>officer</a:t>
            </a:r>
            <a:endParaRPr lang="nb-NO" dirty="0" smtClean="0"/>
          </a:p>
          <a:p>
            <a:r>
              <a:rPr lang="nb-NO" dirty="0" err="1" smtClean="0"/>
              <a:t>Use</a:t>
            </a:r>
            <a:r>
              <a:rPr lang="nb-NO" dirty="0" smtClean="0"/>
              <a:t> forskning.no (UiB is a </a:t>
            </a:r>
            <a:r>
              <a:rPr lang="nb-NO" dirty="0" err="1" smtClean="0"/>
              <a:t>member</a:t>
            </a:r>
            <a:r>
              <a:rPr lang="nb-NO" dirty="0" smtClean="0"/>
              <a:t>)</a:t>
            </a:r>
          </a:p>
          <a:p>
            <a:r>
              <a:rPr lang="nb-NO" dirty="0" smtClean="0"/>
              <a:t>Research programs in TV/radio and </a:t>
            </a:r>
            <a:r>
              <a:rPr lang="nb-NO" dirty="0" err="1" smtClean="0"/>
              <a:t>columns</a:t>
            </a:r>
            <a:r>
              <a:rPr lang="nb-NO" dirty="0" smtClean="0"/>
              <a:t> in </a:t>
            </a:r>
            <a:r>
              <a:rPr lang="nb-NO" dirty="0" err="1" smtClean="0"/>
              <a:t>newspapers</a:t>
            </a:r>
            <a:r>
              <a:rPr lang="nb-NO" dirty="0" smtClean="0"/>
              <a:t>/</a:t>
            </a:r>
            <a:r>
              <a:rPr lang="nb-NO" smtClean="0"/>
              <a:t>net</a:t>
            </a:r>
            <a:endParaRPr lang="nb-NO" dirty="0"/>
          </a:p>
          <a:p>
            <a:pPr marL="0" indent="0">
              <a:buNone/>
            </a:pPr>
            <a:endParaRPr lang="nb-NO" sz="2400" dirty="0" smtClean="0"/>
          </a:p>
        </p:txBody>
      </p:sp>
      <p:pic>
        <p:nvPicPr>
          <p:cNvPr id="4"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404" y="0"/>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77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4428">
            <a:off x="5697566" y="4311146"/>
            <a:ext cx="2989234" cy="2009238"/>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6247">
            <a:off x="24358" y="1903076"/>
            <a:ext cx="2682923" cy="2702155"/>
          </a:xfrm>
          <a:prstGeom prst="rect">
            <a:avLst/>
          </a:prstGeom>
        </p:spPr>
      </p:pic>
      <p:sp>
        <p:nvSpPr>
          <p:cNvPr id="2" name="Title 1"/>
          <p:cNvSpPr>
            <a:spLocks noGrp="1"/>
          </p:cNvSpPr>
          <p:nvPr>
            <p:ph type="title"/>
          </p:nvPr>
        </p:nvSpPr>
        <p:spPr/>
        <p:txBody>
          <a:bodyPr/>
          <a:lstStyle/>
          <a:p>
            <a:pPr algn="l"/>
            <a:r>
              <a:rPr lang="nb-NO" dirty="0"/>
              <a:t>The «one-to-</a:t>
            </a:r>
            <a:r>
              <a:rPr lang="nb-NO" dirty="0" err="1"/>
              <a:t>many</a:t>
            </a:r>
            <a:r>
              <a:rPr lang="nb-NO" dirty="0"/>
              <a:t>» </a:t>
            </a:r>
            <a:r>
              <a:rPr lang="nb-NO" dirty="0" err="1"/>
              <a:t>principle</a:t>
            </a:r>
            <a:endParaRPr lang="nb-NO" dirty="0"/>
          </a:p>
        </p:txBody>
      </p:sp>
      <p:sp>
        <p:nvSpPr>
          <p:cNvPr id="3" name="Content Placeholder 2"/>
          <p:cNvSpPr>
            <a:spLocks noGrp="1"/>
          </p:cNvSpPr>
          <p:nvPr>
            <p:ph idx="1"/>
          </p:nvPr>
        </p:nvSpPr>
        <p:spPr/>
        <p:txBody>
          <a:bodyPr>
            <a:normAutofit/>
          </a:bodyPr>
          <a:lstStyle/>
          <a:p>
            <a:r>
              <a:rPr lang="nb-NO" dirty="0" err="1" smtClean="0"/>
              <a:t>Examples</a:t>
            </a:r>
            <a:r>
              <a:rPr lang="nb-NO" dirty="0" smtClean="0"/>
              <a:t> from UiB (</a:t>
            </a:r>
            <a:r>
              <a:rPr lang="nb-NO" dirty="0" err="1" smtClean="0"/>
              <a:t>March</a:t>
            </a:r>
            <a:r>
              <a:rPr lang="nb-NO" dirty="0" smtClean="0"/>
              <a:t> 2015)</a:t>
            </a:r>
          </a:p>
        </p:txBody>
      </p:sp>
      <p:pic>
        <p:nvPicPr>
          <p:cNvPr id="4" name="Picture 2" descr="http://www.apro.no/assets/Ny-Mappe-2/_resampled/resizedimage187239-Ropert3d-ma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8404" y="0"/>
            <a:ext cx="17811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37651">
            <a:off x="2863527" y="2271064"/>
            <a:ext cx="2858879" cy="2626043"/>
          </a:xfrm>
          <a:prstGeom prst="rect">
            <a:avLst/>
          </a:prstGeom>
        </p:spPr>
      </p:pic>
      <p:pic>
        <p:nvPicPr>
          <p:cNvPr id="7" name="Bild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57255">
            <a:off x="5694786" y="2591686"/>
            <a:ext cx="3259541" cy="1681375"/>
          </a:xfrm>
          <a:prstGeom prst="rect">
            <a:avLst/>
          </a:prstGeom>
        </p:spPr>
      </p:pic>
      <p:pic>
        <p:nvPicPr>
          <p:cNvPr id="9" name="Bild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757004">
            <a:off x="1574709" y="4656414"/>
            <a:ext cx="1863187" cy="1900894"/>
          </a:xfrm>
          <a:prstGeom prst="rect">
            <a:avLst/>
          </a:prstGeom>
        </p:spPr>
      </p:pic>
      <p:pic>
        <p:nvPicPr>
          <p:cNvPr id="10" name="Bild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75396">
            <a:off x="3707648" y="5103759"/>
            <a:ext cx="2200909" cy="1006206"/>
          </a:xfrm>
          <a:prstGeom prst="rect">
            <a:avLst/>
          </a:prstGeom>
        </p:spPr>
      </p:pic>
    </p:spTree>
    <p:extLst>
      <p:ext uri="{BB962C8B-B14F-4D97-AF65-F5344CB8AC3E}">
        <p14:creationId xmlns:p14="http://schemas.microsoft.com/office/powerpoint/2010/main" val="815834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dirty="0"/>
              <a:t>The «one-to-</a:t>
            </a:r>
            <a:r>
              <a:rPr lang="nb-NO" dirty="0" err="1"/>
              <a:t>many</a:t>
            </a:r>
            <a:r>
              <a:rPr lang="nb-NO" dirty="0"/>
              <a:t>» </a:t>
            </a:r>
            <a:r>
              <a:rPr lang="nb-NO" dirty="0" err="1"/>
              <a:t>principle</a:t>
            </a:r>
            <a:endParaRPr lang="nb-NO" dirty="0"/>
          </a:p>
        </p:txBody>
      </p:sp>
      <p:sp>
        <p:nvSpPr>
          <p:cNvPr id="3" name="Content Placeholder 2"/>
          <p:cNvSpPr>
            <a:spLocks noGrp="1"/>
          </p:cNvSpPr>
          <p:nvPr>
            <p:ph idx="1"/>
          </p:nvPr>
        </p:nvSpPr>
        <p:spPr/>
        <p:txBody>
          <a:bodyPr>
            <a:normAutofit lnSpcReduction="10000"/>
          </a:bodyPr>
          <a:lstStyle/>
          <a:p>
            <a:r>
              <a:rPr lang="nb-NO" dirty="0"/>
              <a:t>Write </a:t>
            </a:r>
            <a:r>
              <a:rPr lang="nb-NO" dirty="0" err="1"/>
              <a:t>yourself</a:t>
            </a:r>
            <a:r>
              <a:rPr lang="nb-NO" dirty="0"/>
              <a:t> </a:t>
            </a:r>
          </a:p>
          <a:p>
            <a:endParaRPr lang="nb-NO" dirty="0" smtClean="0"/>
          </a:p>
          <a:p>
            <a:endParaRPr lang="nb-NO" dirty="0"/>
          </a:p>
          <a:p>
            <a:endParaRPr lang="nb-NO" dirty="0" smtClean="0"/>
          </a:p>
          <a:p>
            <a:r>
              <a:rPr lang="nb-NO" dirty="0" smtClean="0"/>
              <a:t>«Safe» </a:t>
            </a:r>
            <a:r>
              <a:rPr lang="nb-NO" dirty="0" err="1" smtClean="0"/>
              <a:t>starting</a:t>
            </a:r>
            <a:r>
              <a:rPr lang="nb-NO" dirty="0" smtClean="0"/>
              <a:t> </a:t>
            </a:r>
            <a:r>
              <a:rPr lang="nb-NO" dirty="0" err="1" smtClean="0"/>
              <a:t>point</a:t>
            </a:r>
            <a:r>
              <a:rPr lang="nb-NO" dirty="0" smtClean="0"/>
              <a:t> </a:t>
            </a:r>
            <a:endParaRPr lang="nb-NO" dirty="0"/>
          </a:p>
          <a:p>
            <a:r>
              <a:rPr lang="nb-NO" dirty="0" err="1" smtClean="0"/>
              <a:t>Know</a:t>
            </a:r>
            <a:r>
              <a:rPr lang="nb-NO" dirty="0" smtClean="0"/>
              <a:t> </a:t>
            </a:r>
            <a:r>
              <a:rPr lang="nb-NO" dirty="0" err="1" smtClean="0"/>
              <a:t>your</a:t>
            </a:r>
            <a:r>
              <a:rPr lang="nb-NO" dirty="0" smtClean="0"/>
              <a:t> </a:t>
            </a:r>
            <a:r>
              <a:rPr lang="nb-NO" dirty="0" err="1" smtClean="0"/>
              <a:t>audience</a:t>
            </a:r>
            <a:r>
              <a:rPr lang="nb-NO" dirty="0" smtClean="0"/>
              <a:t> and </a:t>
            </a:r>
            <a:r>
              <a:rPr lang="nb-NO" dirty="0" err="1" smtClean="0"/>
              <a:t>keep</a:t>
            </a:r>
            <a:r>
              <a:rPr lang="nb-NO" dirty="0" smtClean="0"/>
              <a:t> it simple </a:t>
            </a:r>
          </a:p>
          <a:p>
            <a:r>
              <a:rPr lang="nb-NO" dirty="0" err="1" smtClean="0"/>
              <a:t>Every</a:t>
            </a:r>
            <a:r>
              <a:rPr lang="nb-NO" dirty="0" smtClean="0"/>
              <a:t> </a:t>
            </a:r>
            <a:r>
              <a:rPr lang="nb-NO" dirty="0" err="1" smtClean="0"/>
              <a:t>researcher</a:t>
            </a:r>
            <a:r>
              <a:rPr lang="nb-NO" dirty="0" smtClean="0"/>
              <a:t> </a:t>
            </a:r>
            <a:r>
              <a:rPr lang="nb-NO" dirty="0" err="1" smtClean="0"/>
              <a:t>wants</a:t>
            </a:r>
            <a:r>
              <a:rPr lang="nb-NO" dirty="0" smtClean="0"/>
              <a:t> to have her opinion </a:t>
            </a:r>
            <a:r>
              <a:rPr lang="nb-NO" dirty="0" err="1" smtClean="0"/>
              <a:t>piece</a:t>
            </a:r>
            <a:r>
              <a:rPr lang="nb-NO" dirty="0" smtClean="0"/>
              <a:t> in Aftenposten?  </a:t>
            </a:r>
            <a:endParaRPr lang="nb-NO" dirty="0"/>
          </a:p>
        </p:txBody>
      </p:sp>
      <p:pic>
        <p:nvPicPr>
          <p:cNvPr id="4"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404" y="0"/>
            <a:ext cx="1781175" cy="227647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3459296" y="1709105"/>
            <a:ext cx="330506" cy="3705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B050"/>
              </a:solidFill>
            </a:endParaRPr>
          </a:p>
        </p:txBody>
      </p:sp>
      <p:sp>
        <p:nvSpPr>
          <p:cNvPr id="6" name="TextBox 5"/>
          <p:cNvSpPr txBox="1"/>
          <p:nvPr/>
        </p:nvSpPr>
        <p:spPr>
          <a:xfrm>
            <a:off x="3961840" y="1600200"/>
            <a:ext cx="4286943" cy="1569660"/>
          </a:xfrm>
          <a:prstGeom prst="rect">
            <a:avLst/>
          </a:prstGeom>
          <a:noFill/>
        </p:spPr>
        <p:txBody>
          <a:bodyPr wrap="none" rtlCol="0">
            <a:spAutoFit/>
          </a:bodyPr>
          <a:lstStyle/>
          <a:p>
            <a:r>
              <a:rPr lang="nb-NO" sz="3200" dirty="0" smtClean="0">
                <a:solidFill>
                  <a:srgbClr val="003871"/>
                </a:solidFill>
              </a:rPr>
              <a:t>Opinion </a:t>
            </a:r>
            <a:r>
              <a:rPr lang="nb-NO" sz="3200" dirty="0" err="1" smtClean="0">
                <a:solidFill>
                  <a:srgbClr val="003871"/>
                </a:solidFill>
              </a:rPr>
              <a:t>piece</a:t>
            </a:r>
            <a:r>
              <a:rPr lang="nb-NO" sz="3200" dirty="0" smtClean="0">
                <a:solidFill>
                  <a:srgbClr val="003871"/>
                </a:solidFill>
              </a:rPr>
              <a:t> (kronikk)</a:t>
            </a:r>
          </a:p>
          <a:p>
            <a:r>
              <a:rPr lang="nb-NO" sz="3200" dirty="0" err="1" smtClean="0">
                <a:solidFill>
                  <a:srgbClr val="003871"/>
                </a:solidFill>
              </a:rPr>
              <a:t>Debate</a:t>
            </a:r>
            <a:r>
              <a:rPr lang="nb-NO" sz="3200" dirty="0" smtClean="0">
                <a:solidFill>
                  <a:srgbClr val="003871"/>
                </a:solidFill>
              </a:rPr>
              <a:t> </a:t>
            </a:r>
            <a:r>
              <a:rPr lang="nb-NO" sz="3200" dirty="0" err="1" smtClean="0">
                <a:solidFill>
                  <a:srgbClr val="003871"/>
                </a:solidFill>
              </a:rPr>
              <a:t>article</a:t>
            </a:r>
            <a:r>
              <a:rPr lang="nb-NO" sz="3200" dirty="0" smtClean="0">
                <a:solidFill>
                  <a:srgbClr val="003871"/>
                </a:solidFill>
              </a:rPr>
              <a:t> </a:t>
            </a:r>
          </a:p>
          <a:p>
            <a:r>
              <a:rPr lang="nb-NO" sz="3200" dirty="0" err="1" smtClean="0">
                <a:solidFill>
                  <a:srgbClr val="003871"/>
                </a:solidFill>
              </a:rPr>
              <a:t>Popular</a:t>
            </a:r>
            <a:r>
              <a:rPr lang="nb-NO" sz="3200" dirty="0" smtClean="0">
                <a:solidFill>
                  <a:srgbClr val="003871"/>
                </a:solidFill>
              </a:rPr>
              <a:t> </a:t>
            </a:r>
            <a:r>
              <a:rPr lang="nb-NO" sz="3200" dirty="0" err="1" smtClean="0">
                <a:solidFill>
                  <a:srgbClr val="003871"/>
                </a:solidFill>
              </a:rPr>
              <a:t>magazine</a:t>
            </a:r>
            <a:r>
              <a:rPr lang="nb-NO" sz="3200" dirty="0" smtClean="0">
                <a:solidFill>
                  <a:srgbClr val="003871"/>
                </a:solidFill>
              </a:rPr>
              <a:t> </a:t>
            </a:r>
            <a:r>
              <a:rPr lang="nb-NO" sz="3200" dirty="0" err="1" smtClean="0">
                <a:solidFill>
                  <a:srgbClr val="003871"/>
                </a:solidFill>
              </a:rPr>
              <a:t>article</a:t>
            </a:r>
            <a:endParaRPr lang="nb-NO" sz="3200" dirty="0">
              <a:solidFill>
                <a:srgbClr val="003871"/>
              </a:solidFill>
            </a:endParaRPr>
          </a:p>
        </p:txBody>
      </p:sp>
    </p:spTree>
    <p:extLst>
      <p:ext uri="{BB962C8B-B14F-4D97-AF65-F5344CB8AC3E}">
        <p14:creationId xmlns:p14="http://schemas.microsoft.com/office/powerpoint/2010/main" val="1954440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dirty="0"/>
              <a:t>The «one-to-</a:t>
            </a:r>
            <a:r>
              <a:rPr lang="nb-NO" dirty="0" err="1"/>
              <a:t>many</a:t>
            </a:r>
            <a:r>
              <a:rPr lang="nb-NO" dirty="0"/>
              <a:t>» </a:t>
            </a:r>
            <a:r>
              <a:rPr lang="nb-NO" dirty="0" err="1"/>
              <a:t>principle</a:t>
            </a:r>
            <a:endParaRPr lang="nb-NO" dirty="0"/>
          </a:p>
        </p:txBody>
      </p:sp>
      <p:sp>
        <p:nvSpPr>
          <p:cNvPr id="3" name="Content Placeholder 2"/>
          <p:cNvSpPr>
            <a:spLocks noGrp="1"/>
          </p:cNvSpPr>
          <p:nvPr>
            <p:ph idx="1"/>
          </p:nvPr>
        </p:nvSpPr>
        <p:spPr/>
        <p:txBody>
          <a:bodyPr>
            <a:normAutofit/>
          </a:bodyPr>
          <a:lstStyle/>
          <a:p>
            <a:r>
              <a:rPr lang="nb-NO" sz="3600" dirty="0" err="1" smtClean="0"/>
              <a:t>Participate</a:t>
            </a:r>
            <a:r>
              <a:rPr lang="nb-NO" sz="3600" dirty="0" smtClean="0"/>
              <a:t> in </a:t>
            </a:r>
            <a:r>
              <a:rPr lang="nb-NO" sz="3600" dirty="0" err="1" smtClean="0"/>
              <a:t>debates</a:t>
            </a:r>
            <a:r>
              <a:rPr lang="nb-NO" sz="3600" dirty="0"/>
              <a:t> </a:t>
            </a:r>
            <a:r>
              <a:rPr lang="nb-NO" sz="3600" dirty="0" smtClean="0"/>
              <a:t>in </a:t>
            </a:r>
            <a:r>
              <a:rPr lang="nb-NO" sz="3600" dirty="0" err="1" smtClean="0"/>
              <a:t>your</a:t>
            </a:r>
            <a:r>
              <a:rPr lang="nb-NO" sz="3600" dirty="0" smtClean="0"/>
              <a:t> </a:t>
            </a:r>
            <a:r>
              <a:rPr lang="nb-NO" sz="3600" dirty="0" err="1" smtClean="0"/>
              <a:t>field</a:t>
            </a:r>
            <a:r>
              <a:rPr lang="nb-NO" sz="3600" dirty="0" smtClean="0"/>
              <a:t> </a:t>
            </a:r>
          </a:p>
          <a:p>
            <a:pPr marL="0" indent="0">
              <a:buNone/>
            </a:pPr>
            <a:r>
              <a:rPr lang="nb-NO" sz="3600" dirty="0"/>
              <a:t>	</a:t>
            </a:r>
            <a:r>
              <a:rPr lang="nb-NO" sz="3600" dirty="0" err="1" smtClean="0"/>
              <a:t>of</a:t>
            </a:r>
            <a:r>
              <a:rPr lang="nb-NO" sz="3600" dirty="0" smtClean="0"/>
              <a:t> </a:t>
            </a:r>
            <a:r>
              <a:rPr lang="nb-NO" sz="3600" dirty="0" err="1" smtClean="0"/>
              <a:t>research</a:t>
            </a:r>
            <a:endParaRPr lang="nb-NO" sz="3600" dirty="0" smtClean="0"/>
          </a:p>
          <a:p>
            <a:r>
              <a:rPr lang="nb-NO" sz="3600" dirty="0"/>
              <a:t>live or </a:t>
            </a:r>
            <a:r>
              <a:rPr lang="nb-NO" sz="3600" dirty="0" err="1"/>
              <a:t>through</a:t>
            </a:r>
            <a:r>
              <a:rPr lang="nb-NO" sz="3600" dirty="0"/>
              <a:t> </a:t>
            </a:r>
            <a:r>
              <a:rPr lang="nb-NO" sz="3600" dirty="0" smtClean="0"/>
              <a:t>media:</a:t>
            </a:r>
            <a:endParaRPr lang="nb-NO" sz="3600" dirty="0"/>
          </a:p>
          <a:p>
            <a:pPr lvl="1"/>
            <a:r>
              <a:rPr lang="nb-NO" sz="3600" dirty="0"/>
              <a:t>Debatten</a:t>
            </a:r>
          </a:p>
          <a:p>
            <a:pPr lvl="1"/>
            <a:r>
              <a:rPr lang="nb-NO" sz="3600" dirty="0"/>
              <a:t>Dagsnytt 18</a:t>
            </a:r>
          </a:p>
          <a:p>
            <a:pPr lvl="1"/>
            <a:r>
              <a:rPr lang="nb-NO" sz="3600" dirty="0"/>
              <a:t>Aktuelt (</a:t>
            </a:r>
            <a:r>
              <a:rPr lang="nb-NO" sz="3600" dirty="0" err="1"/>
              <a:t>which</a:t>
            </a:r>
            <a:r>
              <a:rPr lang="nb-NO" sz="3600" dirty="0"/>
              <a:t> is </a:t>
            </a:r>
            <a:r>
              <a:rPr lang="nb-NO" sz="3600" dirty="0" err="1"/>
              <a:t>sadly</a:t>
            </a:r>
            <a:r>
              <a:rPr lang="nb-NO" sz="3600" dirty="0"/>
              <a:t> </a:t>
            </a:r>
            <a:r>
              <a:rPr lang="nb-NO" sz="3600" dirty="0" err="1"/>
              <a:t>soon</a:t>
            </a:r>
            <a:r>
              <a:rPr lang="nb-NO" sz="3600" dirty="0"/>
              <a:t> </a:t>
            </a:r>
            <a:r>
              <a:rPr lang="nb-NO" sz="3600" dirty="0" err="1"/>
              <a:t>no</a:t>
            </a:r>
            <a:r>
              <a:rPr lang="nb-NO" sz="3600" dirty="0"/>
              <a:t> more)</a:t>
            </a:r>
          </a:p>
          <a:p>
            <a:pPr marL="0" indent="0">
              <a:buNone/>
            </a:pPr>
            <a:endParaRPr lang="nb-NO" dirty="0"/>
          </a:p>
        </p:txBody>
      </p:sp>
      <p:pic>
        <p:nvPicPr>
          <p:cNvPr id="4"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404" y="0"/>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0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315502" y="274638"/>
            <a:ext cx="1452562" cy="1936750"/>
          </a:xfrm>
        </p:spPr>
      </p:pic>
      <p:sp>
        <p:nvSpPr>
          <p:cNvPr id="2" name="Tittel 1"/>
          <p:cNvSpPr>
            <a:spLocks noGrp="1"/>
          </p:cNvSpPr>
          <p:nvPr>
            <p:ph type="title"/>
          </p:nvPr>
        </p:nvSpPr>
        <p:spPr/>
        <p:txBody>
          <a:bodyPr/>
          <a:lstStyle/>
          <a:p>
            <a:r>
              <a:rPr lang="nb-NO" dirty="0" smtClean="0"/>
              <a:t>Who am I to talk?</a:t>
            </a:r>
            <a:endParaRPr lang="nb-NO" dirty="0"/>
          </a:p>
        </p:txBody>
      </p:sp>
      <p:sp>
        <p:nvSpPr>
          <p:cNvPr id="5" name="TextBox 4"/>
          <p:cNvSpPr txBox="1"/>
          <p:nvPr/>
        </p:nvSpPr>
        <p:spPr>
          <a:xfrm>
            <a:off x="7490831" y="2250199"/>
            <a:ext cx="1101905" cy="276999"/>
          </a:xfrm>
          <a:prstGeom prst="rect">
            <a:avLst/>
          </a:prstGeom>
          <a:noFill/>
        </p:spPr>
        <p:txBody>
          <a:bodyPr wrap="none" rtlCol="0">
            <a:spAutoFit/>
          </a:bodyPr>
          <a:lstStyle/>
          <a:p>
            <a:r>
              <a:rPr lang="nb-NO" sz="1200" dirty="0" smtClean="0"/>
              <a:t>Svalbard, 2010</a:t>
            </a:r>
            <a:endParaRPr lang="nb-NO" sz="1200" dirty="0"/>
          </a:p>
        </p:txBody>
      </p:sp>
      <p:sp>
        <p:nvSpPr>
          <p:cNvPr id="6" name="TextBox 5"/>
          <p:cNvSpPr txBox="1"/>
          <p:nvPr/>
        </p:nvSpPr>
        <p:spPr>
          <a:xfrm>
            <a:off x="374572" y="2388698"/>
            <a:ext cx="8115363" cy="3970318"/>
          </a:xfrm>
          <a:prstGeom prst="rect">
            <a:avLst/>
          </a:prstGeom>
          <a:noFill/>
        </p:spPr>
        <p:txBody>
          <a:bodyPr wrap="none" rtlCol="0">
            <a:spAutoFit/>
          </a:bodyPr>
          <a:lstStyle/>
          <a:p>
            <a:pPr marL="285750" indent="-285750">
              <a:buFont typeface="Arial" pitchFamily="34" charset="0"/>
              <a:buChar char="•"/>
            </a:pPr>
            <a:r>
              <a:rPr lang="nb-NO" sz="2800" dirty="0" err="1" smtClean="0">
                <a:solidFill>
                  <a:srgbClr val="003871"/>
                </a:solidFill>
              </a:rPr>
              <a:t>Worked</a:t>
            </a:r>
            <a:r>
              <a:rPr lang="nb-NO" sz="2800" dirty="0" smtClean="0">
                <a:solidFill>
                  <a:srgbClr val="003871"/>
                </a:solidFill>
              </a:rPr>
              <a:t> in </a:t>
            </a:r>
            <a:r>
              <a:rPr lang="nb-NO" sz="2800" dirty="0" err="1" smtClean="0">
                <a:solidFill>
                  <a:srgbClr val="003871"/>
                </a:solidFill>
              </a:rPr>
              <a:t>science</a:t>
            </a:r>
            <a:r>
              <a:rPr lang="nb-NO" sz="2800" dirty="0" smtClean="0">
                <a:solidFill>
                  <a:srgbClr val="003871"/>
                </a:solidFill>
              </a:rPr>
              <a:t> </a:t>
            </a:r>
            <a:r>
              <a:rPr lang="nb-NO" sz="2800" dirty="0" err="1" smtClean="0">
                <a:solidFill>
                  <a:srgbClr val="003871"/>
                </a:solidFill>
              </a:rPr>
              <a:t>communication</a:t>
            </a:r>
            <a:r>
              <a:rPr lang="nb-NO" sz="2800" dirty="0" smtClean="0">
                <a:solidFill>
                  <a:srgbClr val="003871"/>
                </a:solidFill>
              </a:rPr>
              <a:t> for 28 </a:t>
            </a:r>
            <a:r>
              <a:rPr lang="nb-NO" sz="2800" dirty="0" err="1" smtClean="0">
                <a:solidFill>
                  <a:srgbClr val="003871"/>
                </a:solidFill>
              </a:rPr>
              <a:t>years</a:t>
            </a:r>
            <a:r>
              <a:rPr lang="nb-NO" sz="2800" dirty="0" smtClean="0">
                <a:solidFill>
                  <a:srgbClr val="003871"/>
                </a:solidFill>
              </a:rPr>
              <a:t>:</a:t>
            </a:r>
          </a:p>
          <a:p>
            <a:pPr marL="1200150" lvl="2" indent="-285750">
              <a:buFont typeface="Arial" pitchFamily="34" charset="0"/>
              <a:buChar char="•"/>
            </a:pPr>
            <a:r>
              <a:rPr lang="nb-NO" sz="2800" dirty="0" smtClean="0">
                <a:solidFill>
                  <a:srgbClr val="003871"/>
                </a:solidFill>
              </a:rPr>
              <a:t>NORUT Northern Research </a:t>
            </a:r>
            <a:r>
              <a:rPr lang="nb-NO" sz="2800" dirty="0" err="1" smtClean="0">
                <a:solidFill>
                  <a:srgbClr val="003871"/>
                </a:solidFill>
              </a:rPr>
              <a:t>Institute</a:t>
            </a:r>
            <a:r>
              <a:rPr lang="nb-NO" sz="2800" dirty="0" smtClean="0">
                <a:solidFill>
                  <a:srgbClr val="003871"/>
                </a:solidFill>
              </a:rPr>
              <a:t>, Tromsø</a:t>
            </a:r>
          </a:p>
          <a:p>
            <a:pPr marL="1200150" lvl="2" indent="-285750">
              <a:buFont typeface="Arial" pitchFamily="34" charset="0"/>
              <a:buChar char="•"/>
            </a:pPr>
            <a:r>
              <a:rPr lang="nb-NO" sz="2800" dirty="0" smtClean="0">
                <a:solidFill>
                  <a:srgbClr val="003871"/>
                </a:solidFill>
              </a:rPr>
              <a:t>UCSD, California San Diego</a:t>
            </a:r>
          </a:p>
          <a:p>
            <a:pPr marL="1200150" lvl="2" indent="-285750">
              <a:buFont typeface="Arial" pitchFamily="34" charset="0"/>
              <a:buChar char="•"/>
            </a:pPr>
            <a:r>
              <a:rPr lang="nb-NO" sz="2800" dirty="0" smtClean="0">
                <a:solidFill>
                  <a:srgbClr val="003871"/>
                </a:solidFill>
              </a:rPr>
              <a:t>Norwegian Cancer </a:t>
            </a:r>
            <a:r>
              <a:rPr lang="nb-NO" sz="2800" dirty="0" err="1" smtClean="0">
                <a:solidFill>
                  <a:srgbClr val="003871"/>
                </a:solidFill>
              </a:rPr>
              <a:t>Society</a:t>
            </a:r>
            <a:r>
              <a:rPr lang="nb-NO" sz="2800" dirty="0" smtClean="0">
                <a:solidFill>
                  <a:srgbClr val="003871"/>
                </a:solidFill>
              </a:rPr>
              <a:t>, Oslo</a:t>
            </a:r>
          </a:p>
          <a:p>
            <a:pPr marL="1200150" lvl="2" indent="-285750">
              <a:buFont typeface="Arial" pitchFamily="34" charset="0"/>
              <a:buChar char="•"/>
            </a:pPr>
            <a:r>
              <a:rPr lang="nb-NO" sz="2800" dirty="0" smtClean="0">
                <a:solidFill>
                  <a:srgbClr val="003871"/>
                </a:solidFill>
              </a:rPr>
              <a:t>Dagbladet, Oslo</a:t>
            </a:r>
          </a:p>
          <a:p>
            <a:pPr marL="1200150" lvl="2" indent="-285750">
              <a:buFont typeface="Arial" pitchFamily="34" charset="0"/>
              <a:buChar char="•"/>
            </a:pPr>
            <a:r>
              <a:rPr lang="nb-NO" sz="2800" dirty="0" smtClean="0">
                <a:solidFill>
                  <a:srgbClr val="003871"/>
                </a:solidFill>
              </a:rPr>
              <a:t>CICERO Center for International </a:t>
            </a:r>
            <a:r>
              <a:rPr lang="nb-NO" sz="2800" dirty="0" err="1" smtClean="0">
                <a:solidFill>
                  <a:srgbClr val="003871"/>
                </a:solidFill>
              </a:rPr>
              <a:t>Climate</a:t>
            </a:r>
            <a:r>
              <a:rPr lang="nb-NO" sz="2800" dirty="0" smtClean="0">
                <a:solidFill>
                  <a:srgbClr val="003871"/>
                </a:solidFill>
              </a:rPr>
              <a:t> and </a:t>
            </a:r>
          </a:p>
          <a:p>
            <a:pPr lvl="2"/>
            <a:r>
              <a:rPr lang="nb-NO" sz="2800" dirty="0" smtClean="0">
                <a:solidFill>
                  <a:srgbClr val="003871"/>
                </a:solidFill>
              </a:rPr>
              <a:t>    </a:t>
            </a:r>
            <a:r>
              <a:rPr lang="nb-NO" sz="2800" dirty="0" err="1" smtClean="0">
                <a:solidFill>
                  <a:srgbClr val="003871"/>
                </a:solidFill>
              </a:rPr>
              <a:t>Environmental</a:t>
            </a:r>
            <a:r>
              <a:rPr lang="nb-NO" sz="2800" dirty="0" smtClean="0">
                <a:solidFill>
                  <a:srgbClr val="003871"/>
                </a:solidFill>
              </a:rPr>
              <a:t> Research, Oslo</a:t>
            </a:r>
          </a:p>
          <a:p>
            <a:pPr marL="1200150" lvl="2" indent="-285750">
              <a:buFont typeface="Arial" pitchFamily="34" charset="0"/>
              <a:buChar char="•"/>
            </a:pPr>
            <a:r>
              <a:rPr lang="nb-NO" sz="2800" dirty="0" smtClean="0">
                <a:solidFill>
                  <a:srgbClr val="003871"/>
                </a:solidFill>
              </a:rPr>
              <a:t>Norwegian </a:t>
            </a:r>
            <a:r>
              <a:rPr lang="nb-NO" sz="2800" dirty="0" err="1" smtClean="0">
                <a:solidFill>
                  <a:srgbClr val="003871"/>
                </a:solidFill>
              </a:rPr>
              <a:t>Institute</a:t>
            </a:r>
            <a:r>
              <a:rPr lang="nb-NO" sz="2800" dirty="0" smtClean="0">
                <a:solidFill>
                  <a:srgbClr val="003871"/>
                </a:solidFill>
              </a:rPr>
              <a:t> </a:t>
            </a:r>
            <a:r>
              <a:rPr lang="nb-NO" sz="2800" dirty="0" err="1" smtClean="0">
                <a:solidFill>
                  <a:srgbClr val="003871"/>
                </a:solidFill>
              </a:rPr>
              <a:t>of</a:t>
            </a:r>
            <a:r>
              <a:rPr lang="nb-NO" sz="2800" dirty="0" smtClean="0">
                <a:solidFill>
                  <a:srgbClr val="003871"/>
                </a:solidFill>
              </a:rPr>
              <a:t> Public Health/ </a:t>
            </a:r>
          </a:p>
          <a:p>
            <a:pPr lvl="2"/>
            <a:r>
              <a:rPr lang="nb-NO" sz="2800" dirty="0" smtClean="0">
                <a:solidFill>
                  <a:srgbClr val="003871"/>
                </a:solidFill>
              </a:rPr>
              <a:t>    Norwegian </a:t>
            </a:r>
            <a:r>
              <a:rPr lang="nb-NO" sz="2800" dirty="0" err="1" smtClean="0">
                <a:solidFill>
                  <a:srgbClr val="003871"/>
                </a:solidFill>
              </a:rPr>
              <a:t>Mother</a:t>
            </a:r>
            <a:r>
              <a:rPr lang="nb-NO" sz="2800" dirty="0" smtClean="0">
                <a:solidFill>
                  <a:srgbClr val="003871"/>
                </a:solidFill>
              </a:rPr>
              <a:t> and Child </a:t>
            </a:r>
            <a:r>
              <a:rPr lang="nb-NO" sz="2800" dirty="0" err="1" smtClean="0">
                <a:solidFill>
                  <a:srgbClr val="003871"/>
                </a:solidFill>
              </a:rPr>
              <a:t>Cohort</a:t>
            </a:r>
            <a:r>
              <a:rPr lang="nb-NO" sz="2800" dirty="0" smtClean="0">
                <a:solidFill>
                  <a:srgbClr val="003871"/>
                </a:solidFill>
              </a:rPr>
              <a:t> </a:t>
            </a:r>
            <a:r>
              <a:rPr lang="nb-NO" sz="2800" dirty="0" err="1" smtClean="0">
                <a:solidFill>
                  <a:srgbClr val="003871"/>
                </a:solidFill>
              </a:rPr>
              <a:t>Study</a:t>
            </a:r>
            <a:endParaRPr lang="nb-NO" sz="2800" dirty="0">
              <a:solidFill>
                <a:srgbClr val="003871"/>
              </a:solidFill>
            </a:endParaRPr>
          </a:p>
        </p:txBody>
      </p:sp>
    </p:spTree>
    <p:extLst>
      <p:ext uri="{BB962C8B-B14F-4D97-AF65-F5344CB8AC3E}">
        <p14:creationId xmlns:p14="http://schemas.microsoft.com/office/powerpoint/2010/main" val="8512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dirty="0"/>
              <a:t>The «one-to-</a:t>
            </a:r>
            <a:r>
              <a:rPr lang="nb-NO" dirty="0" err="1"/>
              <a:t>many</a:t>
            </a:r>
            <a:r>
              <a:rPr lang="nb-NO" dirty="0"/>
              <a:t>» </a:t>
            </a:r>
            <a:r>
              <a:rPr lang="nb-NO" dirty="0" err="1"/>
              <a:t>principle</a:t>
            </a:r>
            <a:endParaRPr lang="nb-NO" dirty="0"/>
          </a:p>
        </p:txBody>
      </p:sp>
      <p:sp>
        <p:nvSpPr>
          <p:cNvPr id="3" name="Content Placeholder 2"/>
          <p:cNvSpPr>
            <a:spLocks noGrp="1"/>
          </p:cNvSpPr>
          <p:nvPr>
            <p:ph idx="1"/>
          </p:nvPr>
        </p:nvSpPr>
        <p:spPr/>
        <p:txBody>
          <a:bodyPr>
            <a:normAutofit fontScale="85000" lnSpcReduction="20000"/>
          </a:bodyPr>
          <a:lstStyle/>
          <a:p>
            <a:r>
              <a:rPr lang="nb-NO" sz="3800" dirty="0" smtClean="0"/>
              <a:t>Make a film/be a </a:t>
            </a:r>
            <a:r>
              <a:rPr lang="nb-NO" sz="3800" dirty="0" err="1" smtClean="0"/>
              <a:t>talking</a:t>
            </a:r>
            <a:r>
              <a:rPr lang="nb-NO" sz="3800" dirty="0" smtClean="0"/>
              <a:t> head</a:t>
            </a:r>
          </a:p>
          <a:p>
            <a:pPr marL="0" indent="0">
              <a:buNone/>
            </a:pPr>
            <a:r>
              <a:rPr lang="nb-NO" dirty="0" smtClean="0"/>
              <a:t> </a:t>
            </a:r>
          </a:p>
          <a:p>
            <a:pPr marL="0" indent="0">
              <a:buNone/>
            </a:pPr>
            <a:r>
              <a:rPr lang="nb-NO" dirty="0" smtClean="0"/>
              <a:t> </a:t>
            </a:r>
          </a:p>
          <a:p>
            <a:endParaRPr lang="nb-NO" sz="2600" dirty="0" smtClean="0"/>
          </a:p>
          <a:p>
            <a:r>
              <a:rPr lang="nb-NO" sz="2600" dirty="0" err="1" smtClean="0"/>
              <a:t>Example</a:t>
            </a:r>
            <a:r>
              <a:rPr lang="nb-NO" sz="2600" dirty="0" smtClean="0"/>
              <a:t> </a:t>
            </a:r>
            <a:r>
              <a:rPr lang="nb-NO" sz="2600" dirty="0"/>
              <a:t>UiB: </a:t>
            </a:r>
            <a:r>
              <a:rPr lang="nb-NO" sz="2600" dirty="0">
                <a:hlinkClick r:id="rId3"/>
              </a:rPr>
              <a:t>https://</a:t>
            </a:r>
            <a:r>
              <a:rPr lang="nb-NO" sz="2600" dirty="0" smtClean="0">
                <a:hlinkClick r:id="rId3"/>
              </a:rPr>
              <a:t>www.youtube.com/watch?v=Wi2u12aVuYc</a:t>
            </a:r>
            <a:endParaRPr lang="nb-NO" sz="2600" dirty="0" smtClean="0"/>
          </a:p>
          <a:p>
            <a:pPr marL="0" indent="0">
              <a:buNone/>
            </a:pPr>
            <a:r>
              <a:rPr lang="nb-NO" sz="2600" dirty="0"/>
              <a:t>	</a:t>
            </a:r>
            <a:r>
              <a:rPr lang="nb-NO" sz="2100" dirty="0" err="1" smtClean="0"/>
              <a:t>Anxiety</a:t>
            </a:r>
            <a:r>
              <a:rPr lang="nb-NO" sz="2100" dirty="0" smtClean="0"/>
              <a:t> </a:t>
            </a:r>
            <a:r>
              <a:rPr lang="nb-NO" sz="2100" dirty="0" err="1" smtClean="0"/>
              <a:t>treatment</a:t>
            </a:r>
            <a:r>
              <a:rPr lang="nb-NO" sz="2100" dirty="0" smtClean="0"/>
              <a:t> </a:t>
            </a:r>
            <a:r>
              <a:rPr lang="nb-NO" sz="2100" dirty="0" err="1" smtClean="0"/>
              <a:t>using</a:t>
            </a:r>
            <a:r>
              <a:rPr lang="nb-NO" sz="2100" dirty="0" smtClean="0"/>
              <a:t> </a:t>
            </a:r>
            <a:r>
              <a:rPr lang="nb-NO" sz="2100" dirty="0" err="1" smtClean="0"/>
              <a:t>internet</a:t>
            </a:r>
            <a:r>
              <a:rPr lang="nb-NO" sz="2100" dirty="0" smtClean="0"/>
              <a:t>, Department </a:t>
            </a:r>
            <a:r>
              <a:rPr lang="nb-NO" sz="2100" dirty="0" err="1" smtClean="0"/>
              <a:t>of</a:t>
            </a:r>
            <a:r>
              <a:rPr lang="nb-NO" sz="2100" dirty="0" smtClean="0"/>
              <a:t> </a:t>
            </a:r>
            <a:r>
              <a:rPr lang="nb-NO" sz="2100" dirty="0" err="1" smtClean="0"/>
              <a:t>Clinical</a:t>
            </a:r>
            <a:r>
              <a:rPr lang="nb-NO" sz="2100" dirty="0" smtClean="0"/>
              <a:t> </a:t>
            </a:r>
            <a:r>
              <a:rPr lang="nb-NO" sz="2100" dirty="0" err="1" smtClean="0"/>
              <a:t>Psychology</a:t>
            </a:r>
            <a:r>
              <a:rPr lang="nb-NO" sz="2100" dirty="0" smtClean="0"/>
              <a:t> (target 	</a:t>
            </a:r>
            <a:r>
              <a:rPr lang="nb-NO" sz="2100" dirty="0" err="1" smtClean="0"/>
              <a:t>group</a:t>
            </a:r>
            <a:r>
              <a:rPr lang="nb-NO" sz="2100" dirty="0" smtClean="0"/>
              <a:t>?)</a:t>
            </a:r>
          </a:p>
          <a:p>
            <a:r>
              <a:rPr lang="nb-NO" sz="2600" dirty="0" err="1" smtClean="0"/>
              <a:t>Example</a:t>
            </a:r>
            <a:r>
              <a:rPr lang="nb-NO" sz="2600" dirty="0" smtClean="0"/>
              <a:t> CICERO: </a:t>
            </a:r>
            <a:r>
              <a:rPr lang="nb-NO" sz="2600" dirty="0">
                <a:hlinkClick r:id="rId4"/>
              </a:rPr>
              <a:t>http://klimafilm.no</a:t>
            </a:r>
            <a:r>
              <a:rPr lang="nb-NO" sz="2600" dirty="0" smtClean="0">
                <a:hlinkClick r:id="rId4"/>
              </a:rPr>
              <a:t>/</a:t>
            </a:r>
            <a:r>
              <a:rPr lang="nb-NO" sz="2600" dirty="0" smtClean="0"/>
              <a:t> (</a:t>
            </a:r>
            <a:r>
              <a:rPr lang="nb-NO" sz="2600" dirty="0" err="1" smtClean="0"/>
              <a:t>high</a:t>
            </a:r>
            <a:r>
              <a:rPr lang="nb-NO" sz="2600" dirty="0" smtClean="0"/>
              <a:t> </a:t>
            </a:r>
            <a:r>
              <a:rPr lang="nb-NO" sz="2600" dirty="0" err="1" smtClean="0"/>
              <a:t>school</a:t>
            </a:r>
            <a:r>
              <a:rPr lang="nb-NO" sz="2600" dirty="0" smtClean="0"/>
              <a:t> students)</a:t>
            </a:r>
          </a:p>
          <a:p>
            <a:pPr marL="457200" lvl="1" indent="0">
              <a:buNone/>
            </a:pPr>
            <a:r>
              <a:rPr lang="nb-NO" sz="2100" dirty="0" err="1" smtClean="0"/>
              <a:t>What</a:t>
            </a:r>
            <a:r>
              <a:rPr lang="nb-NO" sz="2100" dirty="0" smtClean="0"/>
              <a:t> do </a:t>
            </a:r>
            <a:r>
              <a:rPr lang="nb-NO" sz="2100" dirty="0" err="1" smtClean="0"/>
              <a:t>we</a:t>
            </a:r>
            <a:r>
              <a:rPr lang="nb-NO" sz="2100" dirty="0" smtClean="0"/>
              <a:t> </a:t>
            </a:r>
            <a:r>
              <a:rPr lang="nb-NO" sz="2100" dirty="0" err="1" smtClean="0"/>
              <a:t>know</a:t>
            </a:r>
            <a:r>
              <a:rPr lang="nb-NO" sz="2100" dirty="0" smtClean="0"/>
              <a:t> </a:t>
            </a:r>
            <a:r>
              <a:rPr lang="nb-NO" sz="2100" dirty="0" err="1" smtClean="0"/>
              <a:t>about</a:t>
            </a:r>
            <a:r>
              <a:rPr lang="nb-NO" sz="2100" dirty="0" smtClean="0"/>
              <a:t> </a:t>
            </a:r>
            <a:r>
              <a:rPr lang="nb-NO" sz="2100" dirty="0" err="1" smtClean="0"/>
              <a:t>climate</a:t>
            </a:r>
            <a:r>
              <a:rPr lang="nb-NO" sz="2100" dirty="0" smtClean="0"/>
              <a:t> </a:t>
            </a:r>
            <a:r>
              <a:rPr lang="nb-NO" sz="2100" dirty="0" err="1" smtClean="0"/>
              <a:t>change</a:t>
            </a:r>
            <a:endParaRPr lang="nb-NO" sz="2100" dirty="0" smtClean="0"/>
          </a:p>
          <a:p>
            <a:r>
              <a:rPr lang="nb-NO" sz="2600" dirty="0" err="1" smtClean="0"/>
              <a:t>Example</a:t>
            </a:r>
            <a:r>
              <a:rPr lang="nb-NO" sz="2600" dirty="0" smtClean="0"/>
              <a:t> NIPH: </a:t>
            </a:r>
            <a:r>
              <a:rPr lang="nb-NO" sz="2600" dirty="0">
                <a:hlinkClick r:id="rId5"/>
              </a:rPr>
              <a:t>https://</a:t>
            </a:r>
            <a:r>
              <a:rPr lang="nb-NO" sz="2600" dirty="0" smtClean="0">
                <a:hlinkClick r:id="rId5"/>
              </a:rPr>
              <a:t>vimeo.com/110120394#at=0</a:t>
            </a:r>
            <a:endParaRPr lang="nb-NO" sz="2600" dirty="0" smtClean="0"/>
          </a:p>
          <a:p>
            <a:pPr marL="0" indent="0">
              <a:buNone/>
            </a:pPr>
            <a:r>
              <a:rPr lang="nb-NO" sz="2600" dirty="0" smtClean="0"/>
              <a:t>	</a:t>
            </a:r>
            <a:r>
              <a:rPr lang="nb-NO" sz="2100" dirty="0" smtClean="0"/>
              <a:t>An </a:t>
            </a:r>
            <a:r>
              <a:rPr lang="nb-NO" sz="2100" dirty="0" err="1" smtClean="0"/>
              <a:t>introduction</a:t>
            </a:r>
            <a:r>
              <a:rPr lang="nb-NO" sz="2100" dirty="0" smtClean="0"/>
              <a:t> to </a:t>
            </a:r>
            <a:r>
              <a:rPr lang="nb-NO" sz="2100" dirty="0" err="1" smtClean="0"/>
              <a:t>the</a:t>
            </a:r>
            <a:r>
              <a:rPr lang="nb-NO" sz="2100" dirty="0" smtClean="0"/>
              <a:t> Norwegian </a:t>
            </a:r>
            <a:r>
              <a:rPr lang="nb-NO" sz="2100" dirty="0" err="1" smtClean="0"/>
              <a:t>Mother</a:t>
            </a:r>
            <a:r>
              <a:rPr lang="nb-NO" sz="2100" dirty="0" smtClean="0"/>
              <a:t> and Child </a:t>
            </a:r>
            <a:r>
              <a:rPr lang="nb-NO" sz="2100" dirty="0" err="1" smtClean="0"/>
              <a:t>Cohort</a:t>
            </a:r>
            <a:r>
              <a:rPr lang="nb-NO" sz="2100" dirty="0" smtClean="0"/>
              <a:t> </a:t>
            </a:r>
            <a:r>
              <a:rPr lang="nb-NO" sz="2100" dirty="0" err="1" smtClean="0"/>
              <a:t>Study</a:t>
            </a:r>
            <a:r>
              <a:rPr lang="nb-NO" sz="2100" dirty="0" smtClean="0"/>
              <a:t> (</a:t>
            </a:r>
            <a:r>
              <a:rPr lang="nb-NO" sz="2100" dirty="0" err="1" smtClean="0"/>
              <a:t>short</a:t>
            </a:r>
            <a:r>
              <a:rPr lang="nb-NO" sz="2100" dirty="0" smtClean="0"/>
              <a:t> </a:t>
            </a:r>
            <a:r>
              <a:rPr lang="nb-NO" sz="2100" dirty="0" err="1" smtClean="0"/>
              <a:t>version</a:t>
            </a:r>
            <a:r>
              <a:rPr lang="nb-NO" sz="2100" dirty="0" smtClean="0"/>
              <a:t> 	(3,5 min. – English </a:t>
            </a:r>
            <a:r>
              <a:rPr lang="nb-NO" sz="2100" dirty="0" err="1" smtClean="0"/>
              <a:t>subtitles</a:t>
            </a:r>
            <a:r>
              <a:rPr lang="nb-NO" sz="2100" dirty="0" smtClean="0"/>
              <a:t>, used in </a:t>
            </a:r>
            <a:r>
              <a:rPr lang="nb-NO" sz="2100" dirty="0" err="1" smtClean="0"/>
              <a:t>conferences</a:t>
            </a:r>
            <a:r>
              <a:rPr lang="nb-NO" sz="2100" dirty="0" smtClean="0"/>
              <a:t>. Long </a:t>
            </a:r>
            <a:r>
              <a:rPr lang="nb-NO" sz="2100" dirty="0" err="1" smtClean="0"/>
              <a:t>version</a:t>
            </a:r>
            <a:r>
              <a:rPr lang="nb-NO" sz="2100" dirty="0" smtClean="0"/>
              <a:t> (8 min. </a:t>
            </a:r>
            <a:r>
              <a:rPr lang="nb-NO" sz="2100" dirty="0" err="1" smtClean="0"/>
              <a:t>made</a:t>
            </a:r>
            <a:r>
              <a:rPr lang="nb-NO" sz="2100" dirty="0" smtClean="0"/>
              <a:t> for 	</a:t>
            </a:r>
            <a:r>
              <a:rPr lang="nb-NO" sz="2100" dirty="0" err="1" smtClean="0"/>
              <a:t>participants</a:t>
            </a:r>
            <a:r>
              <a:rPr lang="nb-NO" sz="2100" dirty="0" smtClean="0"/>
              <a:t> in </a:t>
            </a:r>
            <a:r>
              <a:rPr lang="nb-NO" sz="2100" dirty="0" err="1" smtClean="0"/>
              <a:t>the</a:t>
            </a:r>
            <a:r>
              <a:rPr lang="nb-NO" sz="2100" dirty="0" smtClean="0"/>
              <a:t> </a:t>
            </a:r>
            <a:r>
              <a:rPr lang="nb-NO" sz="2100" dirty="0" err="1" smtClean="0"/>
              <a:t>study</a:t>
            </a:r>
            <a:r>
              <a:rPr lang="nb-NO" sz="2100" dirty="0" smtClean="0"/>
              <a:t> ) </a:t>
            </a:r>
            <a:endParaRPr lang="nb-NO" sz="2100" dirty="0"/>
          </a:p>
          <a:p>
            <a:endParaRPr lang="nb-NO" dirty="0" smtClean="0"/>
          </a:p>
        </p:txBody>
      </p:sp>
      <p:pic>
        <p:nvPicPr>
          <p:cNvPr id="4" name="Picture 2" descr="http://www.apro.no/assets/Ny-Mappe-2/_resampled/resizedimage187239-Ropert3d-man.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8404" y="0"/>
            <a:ext cx="1781175" cy="2276475"/>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990458" y="2224371"/>
            <a:ext cx="330506" cy="3705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srgbClr val="00B050"/>
              </a:solidFill>
            </a:endParaRPr>
          </a:p>
        </p:txBody>
      </p:sp>
      <p:sp>
        <p:nvSpPr>
          <p:cNvPr id="8" name="TextBox 7"/>
          <p:cNvSpPr txBox="1"/>
          <p:nvPr/>
        </p:nvSpPr>
        <p:spPr>
          <a:xfrm>
            <a:off x="1320964" y="2110072"/>
            <a:ext cx="3010460" cy="1877437"/>
          </a:xfrm>
          <a:prstGeom prst="rect">
            <a:avLst/>
          </a:prstGeom>
          <a:noFill/>
        </p:spPr>
        <p:txBody>
          <a:bodyPr wrap="square" rtlCol="0">
            <a:spAutoFit/>
          </a:bodyPr>
          <a:lstStyle/>
          <a:p>
            <a:r>
              <a:rPr lang="nb-NO" sz="2000" dirty="0" smtClean="0">
                <a:solidFill>
                  <a:srgbClr val="003871"/>
                </a:solidFill>
              </a:rPr>
              <a:t>Web </a:t>
            </a:r>
            <a:r>
              <a:rPr lang="nb-NO" sz="2000" dirty="0" err="1" smtClean="0">
                <a:solidFill>
                  <a:srgbClr val="003871"/>
                </a:solidFill>
              </a:rPr>
              <a:t>workplace</a:t>
            </a:r>
            <a:r>
              <a:rPr lang="nb-NO" sz="2000" dirty="0" smtClean="0">
                <a:solidFill>
                  <a:srgbClr val="003871"/>
                </a:solidFill>
              </a:rPr>
              <a:t>, </a:t>
            </a:r>
          </a:p>
          <a:p>
            <a:r>
              <a:rPr lang="nb-NO" sz="2000" dirty="0" err="1" smtClean="0">
                <a:solidFill>
                  <a:srgbClr val="003871"/>
                </a:solidFill>
              </a:rPr>
              <a:t>social</a:t>
            </a:r>
            <a:r>
              <a:rPr lang="nb-NO" sz="2000" dirty="0" smtClean="0">
                <a:solidFill>
                  <a:srgbClr val="003871"/>
                </a:solidFill>
              </a:rPr>
              <a:t> media</a:t>
            </a:r>
          </a:p>
          <a:p>
            <a:r>
              <a:rPr lang="nb-NO" sz="2000" dirty="0" err="1" smtClean="0">
                <a:solidFill>
                  <a:srgbClr val="003871"/>
                </a:solidFill>
              </a:rPr>
              <a:t>YouTube</a:t>
            </a:r>
            <a:r>
              <a:rPr lang="nb-NO" sz="2000" dirty="0" smtClean="0">
                <a:solidFill>
                  <a:srgbClr val="003871"/>
                </a:solidFill>
              </a:rPr>
              <a:t>, </a:t>
            </a:r>
            <a:r>
              <a:rPr lang="nb-NO" sz="2000" dirty="0" err="1" smtClean="0">
                <a:solidFill>
                  <a:srgbClr val="003871"/>
                </a:solidFill>
              </a:rPr>
              <a:t>Vimeo</a:t>
            </a:r>
            <a:endParaRPr lang="nb-NO" sz="2000" dirty="0" smtClean="0">
              <a:solidFill>
                <a:srgbClr val="003871"/>
              </a:solidFill>
            </a:endParaRPr>
          </a:p>
          <a:p>
            <a:r>
              <a:rPr lang="nb-NO" sz="2800" dirty="0" smtClean="0">
                <a:solidFill>
                  <a:srgbClr val="003871"/>
                </a:solidFill>
              </a:rPr>
              <a:t> </a:t>
            </a:r>
          </a:p>
          <a:p>
            <a:endParaRPr lang="nb-NO" sz="2800" dirty="0">
              <a:solidFill>
                <a:srgbClr val="FF0000"/>
              </a:solidFill>
            </a:endParaRPr>
          </a:p>
        </p:txBody>
      </p:sp>
    </p:spTree>
    <p:extLst>
      <p:ext uri="{BB962C8B-B14F-4D97-AF65-F5344CB8AC3E}">
        <p14:creationId xmlns:p14="http://schemas.microsoft.com/office/powerpoint/2010/main" val="1627205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b-NO" dirty="0" smtClean="0"/>
              <a:t>Push and pull </a:t>
            </a:r>
            <a:r>
              <a:rPr lang="nb-NO" dirty="0" err="1" smtClean="0"/>
              <a:t>communication</a:t>
            </a:r>
            <a:r>
              <a:rPr lang="nb-NO" dirty="0" smtClean="0"/>
              <a:t/>
            </a:r>
            <a:br>
              <a:rPr lang="nb-NO" dirty="0" smtClean="0"/>
            </a:br>
            <a:r>
              <a:rPr lang="nb-NO" dirty="0" err="1" smtClean="0"/>
              <a:t>channels</a:t>
            </a:r>
            <a:endParaRPr lang="nb-NO" dirty="0"/>
          </a:p>
        </p:txBody>
      </p:sp>
      <p:sp>
        <p:nvSpPr>
          <p:cNvPr id="3" name="Content Placeholder 2"/>
          <p:cNvSpPr>
            <a:spLocks noGrp="1"/>
          </p:cNvSpPr>
          <p:nvPr>
            <p:ph idx="1"/>
          </p:nvPr>
        </p:nvSpPr>
        <p:spPr/>
        <p:txBody>
          <a:bodyPr>
            <a:normAutofit/>
          </a:bodyPr>
          <a:lstStyle/>
          <a:p>
            <a:r>
              <a:rPr lang="nb-NO" dirty="0" smtClean="0"/>
              <a:t>Push </a:t>
            </a:r>
            <a:r>
              <a:rPr lang="nb-NO" dirty="0" err="1" smtClean="0"/>
              <a:t>channels</a:t>
            </a:r>
            <a:endParaRPr lang="nb-NO" dirty="0" smtClean="0"/>
          </a:p>
          <a:p>
            <a:pPr lvl="1"/>
            <a:r>
              <a:rPr lang="nb-NO" dirty="0" err="1" smtClean="0"/>
              <a:t>Social</a:t>
            </a:r>
            <a:r>
              <a:rPr lang="nb-NO" dirty="0" smtClean="0"/>
              <a:t> media: </a:t>
            </a:r>
            <a:r>
              <a:rPr lang="nb-NO" dirty="0" err="1" smtClean="0"/>
              <a:t>Decide</a:t>
            </a:r>
            <a:r>
              <a:rPr lang="nb-NO" dirty="0" smtClean="0"/>
              <a:t> </a:t>
            </a:r>
            <a:r>
              <a:rPr lang="nb-NO" dirty="0" err="1" smtClean="0"/>
              <a:t>what</a:t>
            </a:r>
            <a:r>
              <a:rPr lang="nb-NO" dirty="0" smtClean="0"/>
              <a:t> </a:t>
            </a:r>
            <a:r>
              <a:rPr lang="nb-NO" dirty="0" err="1" smtClean="0"/>
              <a:t>you</a:t>
            </a:r>
            <a:r>
              <a:rPr lang="nb-NO" dirty="0" smtClean="0"/>
              <a:t> </a:t>
            </a:r>
            <a:r>
              <a:rPr lang="nb-NO" dirty="0" err="1" smtClean="0"/>
              <a:t>want</a:t>
            </a:r>
            <a:r>
              <a:rPr lang="nb-NO" dirty="0" smtClean="0"/>
              <a:t> to </a:t>
            </a:r>
            <a:r>
              <a:rPr lang="nb-NO" dirty="0" err="1" smtClean="0"/>
              <a:t>communicate</a:t>
            </a:r>
            <a:r>
              <a:rPr lang="nb-NO" dirty="0" smtClean="0"/>
              <a:t> in </a:t>
            </a:r>
            <a:r>
              <a:rPr lang="nb-NO" dirty="0" err="1" smtClean="0"/>
              <a:t>the</a:t>
            </a:r>
            <a:r>
              <a:rPr lang="nb-NO" dirty="0" smtClean="0"/>
              <a:t> different </a:t>
            </a:r>
            <a:r>
              <a:rPr lang="nb-NO" dirty="0" err="1" smtClean="0"/>
              <a:t>social</a:t>
            </a:r>
            <a:r>
              <a:rPr lang="nb-NO" dirty="0" smtClean="0"/>
              <a:t> media</a:t>
            </a:r>
          </a:p>
          <a:p>
            <a:pPr lvl="1"/>
            <a:r>
              <a:rPr lang="nb-NO" dirty="0" smtClean="0"/>
              <a:t>Private </a:t>
            </a:r>
            <a:r>
              <a:rPr lang="nb-NO" dirty="0" err="1" smtClean="0"/>
              <a:t>on</a:t>
            </a:r>
            <a:r>
              <a:rPr lang="nb-NO" dirty="0" smtClean="0"/>
              <a:t> </a:t>
            </a:r>
            <a:r>
              <a:rPr lang="nb-NO" dirty="0" err="1" smtClean="0"/>
              <a:t>facebook</a:t>
            </a:r>
            <a:r>
              <a:rPr lang="nb-NO" dirty="0" smtClean="0"/>
              <a:t>/</a:t>
            </a:r>
            <a:r>
              <a:rPr lang="nb-NO" dirty="0" err="1" smtClean="0"/>
              <a:t>professional</a:t>
            </a:r>
            <a:r>
              <a:rPr lang="nb-NO" dirty="0" smtClean="0"/>
              <a:t> </a:t>
            </a:r>
            <a:r>
              <a:rPr lang="nb-NO" dirty="0" err="1" smtClean="0"/>
              <a:t>on</a:t>
            </a:r>
            <a:r>
              <a:rPr lang="nb-NO" dirty="0" smtClean="0"/>
              <a:t> </a:t>
            </a:r>
            <a:r>
              <a:rPr lang="nb-NO" dirty="0" err="1" smtClean="0"/>
              <a:t>twitter</a:t>
            </a:r>
            <a:r>
              <a:rPr lang="nb-NO" dirty="0" smtClean="0"/>
              <a:t>?</a:t>
            </a:r>
          </a:p>
          <a:p>
            <a:pPr lvl="1"/>
            <a:r>
              <a:rPr lang="nb-NO" dirty="0" smtClean="0"/>
              <a:t>Research </a:t>
            </a:r>
            <a:r>
              <a:rPr lang="nb-NO" dirty="0" err="1" smtClean="0"/>
              <a:t>blog</a:t>
            </a:r>
            <a:r>
              <a:rPr lang="nb-NO" dirty="0" smtClean="0"/>
              <a:t>: </a:t>
            </a:r>
            <a:r>
              <a:rPr lang="nb-NO" dirty="0" err="1" smtClean="0"/>
              <a:t>you</a:t>
            </a:r>
            <a:r>
              <a:rPr lang="nb-NO" dirty="0" smtClean="0"/>
              <a:t> </a:t>
            </a:r>
            <a:r>
              <a:rPr lang="nb-NO" dirty="0" err="1" smtClean="0"/>
              <a:t>may</a:t>
            </a:r>
            <a:r>
              <a:rPr lang="nb-NO" dirty="0" smtClean="0"/>
              <a:t> </a:t>
            </a:r>
            <a:r>
              <a:rPr lang="nb-NO" dirty="0" err="1" smtClean="0"/>
              <a:t>reach</a:t>
            </a:r>
            <a:r>
              <a:rPr lang="nb-NO" dirty="0" smtClean="0"/>
              <a:t> </a:t>
            </a:r>
            <a:r>
              <a:rPr lang="nb-NO" dirty="0" err="1" smtClean="0"/>
              <a:t>further</a:t>
            </a:r>
            <a:r>
              <a:rPr lang="nb-NO" dirty="0" smtClean="0"/>
              <a:t> </a:t>
            </a:r>
            <a:r>
              <a:rPr lang="nb-NO" dirty="0" err="1" smtClean="0"/>
              <a:t>than</a:t>
            </a:r>
            <a:r>
              <a:rPr lang="nb-NO" dirty="0" smtClean="0"/>
              <a:t> a </a:t>
            </a:r>
            <a:r>
              <a:rPr lang="nb-NO" dirty="0" err="1" smtClean="0"/>
              <a:t>reseach</a:t>
            </a:r>
            <a:r>
              <a:rPr lang="nb-NO" dirty="0" smtClean="0"/>
              <a:t> </a:t>
            </a:r>
            <a:r>
              <a:rPr lang="nb-NO" dirty="0" err="1" smtClean="0"/>
              <a:t>paper</a:t>
            </a:r>
            <a:r>
              <a:rPr lang="nb-NO" dirty="0" smtClean="0"/>
              <a:t> in a journal </a:t>
            </a:r>
          </a:p>
          <a:p>
            <a:r>
              <a:rPr lang="nb-NO" dirty="0" smtClean="0"/>
              <a:t>Pull </a:t>
            </a:r>
            <a:r>
              <a:rPr lang="nb-NO" dirty="0" err="1" smtClean="0"/>
              <a:t>channels</a:t>
            </a:r>
            <a:endParaRPr lang="nb-NO" dirty="0" smtClean="0"/>
          </a:p>
          <a:p>
            <a:pPr lvl="1"/>
            <a:r>
              <a:rPr lang="nb-NO" dirty="0" smtClean="0"/>
              <a:t>www.uib.no</a:t>
            </a:r>
          </a:p>
          <a:p>
            <a:pPr lvl="1"/>
            <a:endParaRPr lang="nb-NO" dirty="0" smtClean="0"/>
          </a:p>
          <a:p>
            <a:pPr marL="457200" lvl="1" indent="0">
              <a:buNone/>
            </a:pPr>
            <a:endParaRPr lang="nb-NO" dirty="0" smtClean="0"/>
          </a:p>
        </p:txBody>
      </p:sp>
      <p:pic>
        <p:nvPicPr>
          <p:cNvPr id="4"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404" y="0"/>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744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b-NO" dirty="0" smtClean="0"/>
              <a:t>Push and pull </a:t>
            </a:r>
            <a:r>
              <a:rPr lang="nb-NO" dirty="0" err="1" smtClean="0"/>
              <a:t>communication</a:t>
            </a:r>
            <a:r>
              <a:rPr lang="nb-NO" dirty="0" smtClean="0"/>
              <a:t/>
            </a:r>
            <a:br>
              <a:rPr lang="nb-NO" dirty="0" smtClean="0"/>
            </a:br>
            <a:r>
              <a:rPr lang="nb-NO" dirty="0" err="1" smtClean="0"/>
              <a:t>channels</a:t>
            </a:r>
            <a:endParaRPr lang="nb-NO" dirty="0"/>
          </a:p>
        </p:txBody>
      </p:sp>
      <p:sp>
        <p:nvSpPr>
          <p:cNvPr id="3" name="Content Placeholder 2"/>
          <p:cNvSpPr>
            <a:spLocks noGrp="1"/>
          </p:cNvSpPr>
          <p:nvPr>
            <p:ph idx="1"/>
          </p:nvPr>
        </p:nvSpPr>
        <p:spPr/>
        <p:txBody>
          <a:bodyPr>
            <a:normAutofit/>
          </a:bodyPr>
          <a:lstStyle/>
          <a:p>
            <a:pPr marL="457200" lvl="1" indent="0">
              <a:buNone/>
            </a:pPr>
            <a:endParaRPr lang="nb-NO" dirty="0" smtClean="0"/>
          </a:p>
          <a:p>
            <a:pPr marL="457200" lvl="1" indent="0">
              <a:buNone/>
            </a:pPr>
            <a:endParaRPr lang="nb-NO" dirty="0" smtClean="0"/>
          </a:p>
        </p:txBody>
      </p:sp>
      <p:pic>
        <p:nvPicPr>
          <p:cNvPr id="4"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404" y="0"/>
            <a:ext cx="17811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870" y="1600200"/>
            <a:ext cx="4951740" cy="4629842"/>
          </a:xfrm>
          <a:prstGeom prst="rect">
            <a:avLst/>
          </a:prstGeom>
        </p:spPr>
      </p:pic>
      <p:sp>
        <p:nvSpPr>
          <p:cNvPr id="6" name="TekstSylinder 5"/>
          <p:cNvSpPr txBox="1"/>
          <p:nvPr/>
        </p:nvSpPr>
        <p:spPr>
          <a:xfrm>
            <a:off x="615461" y="6161360"/>
            <a:ext cx="2843727" cy="369332"/>
          </a:xfrm>
          <a:prstGeom prst="rect">
            <a:avLst/>
          </a:prstGeom>
          <a:noFill/>
        </p:spPr>
        <p:txBody>
          <a:bodyPr wrap="none" rtlCol="0">
            <a:spAutoFit/>
          </a:bodyPr>
          <a:lstStyle/>
          <a:p>
            <a:r>
              <a:rPr lang="nb-NO" dirty="0" smtClean="0"/>
              <a:t>Fra nettsider UiB, mars 2015</a:t>
            </a:r>
            <a:endParaRPr lang="nb-NO" dirty="0"/>
          </a:p>
        </p:txBody>
      </p:sp>
    </p:spTree>
    <p:extLst>
      <p:ext uri="{BB962C8B-B14F-4D97-AF65-F5344CB8AC3E}">
        <p14:creationId xmlns:p14="http://schemas.microsoft.com/office/powerpoint/2010/main" val="427421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92" y="224205"/>
            <a:ext cx="8229600" cy="1143000"/>
          </a:xfrm>
        </p:spPr>
        <p:txBody>
          <a:bodyPr>
            <a:noAutofit/>
          </a:bodyPr>
          <a:lstStyle/>
          <a:p>
            <a:pPr algn="l"/>
            <a:r>
              <a:rPr lang="nb-NO" sz="3600" dirty="0" err="1" smtClean="0"/>
              <a:t>When</a:t>
            </a:r>
            <a:r>
              <a:rPr lang="nb-NO" sz="3600" dirty="0" smtClean="0"/>
              <a:t> to </a:t>
            </a:r>
            <a:r>
              <a:rPr lang="nb-NO" sz="3600" dirty="0" err="1" smtClean="0"/>
              <a:t>use</a:t>
            </a:r>
            <a:r>
              <a:rPr lang="nb-NO" sz="3600" dirty="0" smtClean="0"/>
              <a:t> </a:t>
            </a:r>
            <a:r>
              <a:rPr lang="nb-NO" sz="3600" dirty="0" err="1" smtClean="0"/>
              <a:t>the</a:t>
            </a:r>
            <a:r>
              <a:rPr lang="nb-NO" sz="3600" dirty="0" smtClean="0"/>
              <a:t> Interactive </a:t>
            </a:r>
            <a:br>
              <a:rPr lang="nb-NO" sz="3600" dirty="0" smtClean="0"/>
            </a:br>
            <a:r>
              <a:rPr lang="nb-NO" sz="3600" dirty="0" err="1" smtClean="0"/>
              <a:t>Communication</a:t>
            </a:r>
            <a:r>
              <a:rPr lang="nb-NO" sz="3600" dirty="0" smtClean="0"/>
              <a:t> Model</a:t>
            </a:r>
            <a:endParaRPr lang="nb-NO" sz="3600" dirty="0"/>
          </a:p>
        </p:txBody>
      </p:sp>
      <p:sp>
        <p:nvSpPr>
          <p:cNvPr id="3" name="Content Placeholder 2"/>
          <p:cNvSpPr>
            <a:spLocks noGrp="1"/>
          </p:cNvSpPr>
          <p:nvPr>
            <p:ph idx="1"/>
          </p:nvPr>
        </p:nvSpPr>
        <p:spPr>
          <a:xfrm>
            <a:off x="457200" y="2039816"/>
            <a:ext cx="8229600" cy="4279778"/>
          </a:xfrm>
        </p:spPr>
        <p:txBody>
          <a:bodyPr>
            <a:normAutofit/>
          </a:bodyPr>
          <a:lstStyle/>
          <a:p>
            <a:r>
              <a:rPr lang="nb-NO" sz="3600" dirty="0" smtClean="0"/>
              <a:t>The «</a:t>
            </a:r>
            <a:r>
              <a:rPr lang="nb-NO" sz="3600" dirty="0" err="1" smtClean="0"/>
              <a:t>one</a:t>
            </a:r>
            <a:r>
              <a:rPr lang="nb-NO" sz="3600" dirty="0" smtClean="0"/>
              <a:t> to </a:t>
            </a:r>
            <a:r>
              <a:rPr lang="nb-NO" sz="3600" dirty="0" err="1" smtClean="0"/>
              <a:t>one</a:t>
            </a:r>
            <a:r>
              <a:rPr lang="nb-NO" sz="3600" dirty="0" smtClean="0"/>
              <a:t>/</a:t>
            </a:r>
            <a:r>
              <a:rPr lang="nb-NO" sz="3600" dirty="0" err="1" smtClean="0"/>
              <a:t>one</a:t>
            </a:r>
            <a:r>
              <a:rPr lang="nb-NO" sz="3600" dirty="0" smtClean="0"/>
              <a:t> to </a:t>
            </a:r>
            <a:r>
              <a:rPr lang="nb-NO" sz="3600" dirty="0" err="1" smtClean="0"/>
              <a:t>group</a:t>
            </a:r>
            <a:r>
              <a:rPr lang="nb-NO" sz="3600" dirty="0" smtClean="0"/>
              <a:t>/</a:t>
            </a:r>
            <a:r>
              <a:rPr lang="nb-NO" sz="3600" dirty="0" err="1" smtClean="0"/>
              <a:t>group</a:t>
            </a:r>
            <a:r>
              <a:rPr lang="nb-NO" sz="3600" dirty="0" smtClean="0"/>
              <a:t> to </a:t>
            </a:r>
            <a:r>
              <a:rPr lang="nb-NO" sz="3600" dirty="0" err="1" smtClean="0"/>
              <a:t>group</a:t>
            </a:r>
            <a:r>
              <a:rPr lang="nb-NO" sz="3600" dirty="0" smtClean="0"/>
              <a:t>» </a:t>
            </a:r>
            <a:r>
              <a:rPr lang="nb-NO" sz="3600" dirty="0" err="1" smtClean="0"/>
              <a:t>principle</a:t>
            </a:r>
            <a:endParaRPr lang="nb-NO" sz="3600" dirty="0" smtClean="0"/>
          </a:p>
          <a:p>
            <a:r>
              <a:rPr lang="nb-NO" sz="3600" dirty="0" err="1" smtClean="0"/>
              <a:t>Tailoring</a:t>
            </a:r>
            <a:r>
              <a:rPr lang="nb-NO" sz="3600" dirty="0" smtClean="0"/>
              <a:t> </a:t>
            </a:r>
            <a:r>
              <a:rPr lang="nb-NO" sz="3600" dirty="0" err="1" smtClean="0"/>
              <a:t>vs</a:t>
            </a:r>
            <a:r>
              <a:rPr lang="nb-NO" sz="3600" dirty="0"/>
              <a:t> </a:t>
            </a:r>
            <a:r>
              <a:rPr lang="nb-NO" sz="3600" dirty="0" err="1" smtClean="0"/>
              <a:t>high</a:t>
            </a:r>
            <a:r>
              <a:rPr lang="nb-NO" sz="3600" dirty="0" smtClean="0"/>
              <a:t> </a:t>
            </a:r>
            <a:r>
              <a:rPr lang="nb-NO" sz="3600" dirty="0" err="1" smtClean="0"/>
              <a:t>street</a:t>
            </a:r>
            <a:r>
              <a:rPr lang="nb-NO" sz="3600" dirty="0" smtClean="0"/>
              <a:t> </a:t>
            </a:r>
            <a:r>
              <a:rPr lang="nb-NO" sz="3600" dirty="0" err="1" smtClean="0"/>
              <a:t>clothing</a:t>
            </a:r>
            <a:endParaRPr lang="nb-NO" sz="3600" dirty="0" smtClean="0"/>
          </a:p>
          <a:p>
            <a:r>
              <a:rPr lang="nb-NO" sz="3600" dirty="0" err="1" smtClean="0"/>
              <a:t>Both</a:t>
            </a:r>
            <a:r>
              <a:rPr lang="nb-NO" sz="3600" dirty="0" smtClean="0"/>
              <a:t> </a:t>
            </a:r>
            <a:r>
              <a:rPr lang="nb-NO" sz="3600" dirty="0" err="1" smtClean="0"/>
              <a:t>parties</a:t>
            </a:r>
            <a:r>
              <a:rPr lang="nb-NO" sz="3600" dirty="0" smtClean="0"/>
              <a:t> </a:t>
            </a:r>
            <a:r>
              <a:rPr lang="nb-NO" sz="3600" dirty="0" err="1" smtClean="0"/>
              <a:t>enhance</a:t>
            </a:r>
            <a:r>
              <a:rPr lang="nb-NO" sz="3600" dirty="0" smtClean="0"/>
              <a:t> </a:t>
            </a:r>
            <a:r>
              <a:rPr lang="nb-NO" sz="3600" dirty="0" err="1" smtClean="0"/>
              <a:t>understanding</a:t>
            </a:r>
            <a:r>
              <a:rPr lang="nb-NO" sz="3600" dirty="0" smtClean="0"/>
              <a:t> and </a:t>
            </a:r>
            <a:r>
              <a:rPr lang="nb-NO" sz="3600" dirty="0" err="1" smtClean="0"/>
              <a:t>acquire</a:t>
            </a:r>
            <a:r>
              <a:rPr lang="nb-NO" sz="3600" dirty="0" smtClean="0"/>
              <a:t> </a:t>
            </a:r>
            <a:r>
              <a:rPr lang="nb-NO" sz="3600" dirty="0" err="1" smtClean="0"/>
              <a:t>new</a:t>
            </a:r>
            <a:r>
              <a:rPr lang="nb-NO" sz="3600" dirty="0" smtClean="0"/>
              <a:t> </a:t>
            </a:r>
            <a:r>
              <a:rPr lang="nb-NO" sz="3600" dirty="0" err="1" smtClean="0"/>
              <a:t>knowledge</a:t>
            </a:r>
            <a:r>
              <a:rPr lang="nb-NO" sz="3600" dirty="0" smtClean="0"/>
              <a:t> (</a:t>
            </a:r>
            <a:r>
              <a:rPr lang="nb-NO" sz="3600" dirty="0" err="1" smtClean="0"/>
              <a:t>extension</a:t>
            </a:r>
            <a:r>
              <a:rPr lang="nb-NO" sz="3600" dirty="0" smtClean="0"/>
              <a:t> </a:t>
            </a:r>
            <a:r>
              <a:rPr lang="nb-NO" sz="3600" dirty="0" err="1" smtClean="0"/>
              <a:t>of</a:t>
            </a:r>
            <a:r>
              <a:rPr lang="nb-NO" sz="3600" dirty="0" smtClean="0"/>
              <a:t> </a:t>
            </a:r>
            <a:r>
              <a:rPr lang="nb-NO" sz="3600" dirty="0" err="1" smtClean="0"/>
              <a:t>shared</a:t>
            </a:r>
            <a:r>
              <a:rPr lang="nb-NO" sz="3600" dirty="0" smtClean="0"/>
              <a:t> </a:t>
            </a:r>
            <a:r>
              <a:rPr lang="nb-NO" sz="3600" dirty="0" err="1" smtClean="0"/>
              <a:t>field</a:t>
            </a:r>
            <a:r>
              <a:rPr lang="nb-NO" sz="3600" dirty="0" smtClean="0"/>
              <a:t>)</a:t>
            </a:r>
            <a:endParaRPr lang="nb-NO" sz="3600" dirty="0"/>
          </a:p>
          <a:p>
            <a:endParaRPr lang="nb-NO" dirty="0"/>
          </a:p>
        </p:txBody>
      </p:sp>
      <p:pic>
        <p:nvPicPr>
          <p:cNvPr id="4" name="Picture 2" descr="http://scienceprogress.org/wp-content/uploads/2008/04/two_way_59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500" y="104821"/>
            <a:ext cx="3266500" cy="138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0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nb-NO" sz="3600" dirty="0" err="1"/>
              <a:t>When</a:t>
            </a:r>
            <a:r>
              <a:rPr lang="nb-NO" sz="3600" dirty="0"/>
              <a:t> to </a:t>
            </a:r>
            <a:r>
              <a:rPr lang="nb-NO" sz="3600" dirty="0" err="1"/>
              <a:t>use</a:t>
            </a:r>
            <a:r>
              <a:rPr lang="nb-NO" sz="3600" dirty="0"/>
              <a:t> </a:t>
            </a:r>
            <a:r>
              <a:rPr lang="nb-NO" sz="3600" dirty="0" err="1"/>
              <a:t>the</a:t>
            </a:r>
            <a:r>
              <a:rPr lang="nb-NO" sz="3600" dirty="0"/>
              <a:t> Interactive </a:t>
            </a:r>
            <a:br>
              <a:rPr lang="nb-NO" sz="3600" dirty="0"/>
            </a:br>
            <a:r>
              <a:rPr lang="nb-NO" sz="3600" dirty="0" err="1"/>
              <a:t>Communication</a:t>
            </a:r>
            <a:r>
              <a:rPr lang="nb-NO" sz="3600" dirty="0"/>
              <a:t> Model</a:t>
            </a:r>
          </a:p>
        </p:txBody>
      </p:sp>
      <p:sp>
        <p:nvSpPr>
          <p:cNvPr id="3" name="Content Placeholder 2"/>
          <p:cNvSpPr>
            <a:spLocks noGrp="1"/>
          </p:cNvSpPr>
          <p:nvPr>
            <p:ph idx="1"/>
          </p:nvPr>
        </p:nvSpPr>
        <p:spPr/>
        <p:txBody>
          <a:bodyPr>
            <a:noAutofit/>
          </a:bodyPr>
          <a:lstStyle/>
          <a:p>
            <a:r>
              <a:rPr lang="nb-NO" sz="3600" dirty="0" err="1" smtClean="0"/>
              <a:t>Laymen</a:t>
            </a:r>
            <a:r>
              <a:rPr lang="nb-NO" sz="3600" dirty="0" smtClean="0"/>
              <a:t> </a:t>
            </a:r>
            <a:r>
              <a:rPr lang="nb-NO" sz="3600" dirty="0" err="1" smtClean="0"/>
              <a:t>conferences</a:t>
            </a:r>
            <a:r>
              <a:rPr lang="nb-NO" sz="3600" dirty="0" smtClean="0"/>
              <a:t>: Norwegian Board </a:t>
            </a:r>
            <a:r>
              <a:rPr lang="nb-NO" sz="3600" dirty="0" err="1" smtClean="0"/>
              <a:t>of</a:t>
            </a:r>
            <a:r>
              <a:rPr lang="nb-NO" sz="3600" dirty="0" smtClean="0"/>
              <a:t> Technology (Teknologirådet) and </a:t>
            </a:r>
            <a:r>
              <a:rPr lang="en-US" sz="3600" dirty="0"/>
              <a:t>The Norwegian Biotechnology Advisory Board</a:t>
            </a:r>
            <a:r>
              <a:rPr lang="nb-NO" sz="3600" dirty="0" smtClean="0"/>
              <a:t> (Bioteknologirådet) </a:t>
            </a:r>
          </a:p>
          <a:p>
            <a:r>
              <a:rPr lang="nb-NO" sz="3600" dirty="0" smtClean="0"/>
              <a:t>«</a:t>
            </a:r>
            <a:r>
              <a:rPr lang="nb-NO" sz="3600" dirty="0"/>
              <a:t>Citizen </a:t>
            </a:r>
            <a:r>
              <a:rPr lang="nb-NO" sz="3600" dirty="0" err="1"/>
              <a:t>science</a:t>
            </a:r>
            <a:r>
              <a:rPr lang="nb-NO" sz="3600" dirty="0" smtClean="0"/>
              <a:t>»</a:t>
            </a:r>
          </a:p>
          <a:p>
            <a:r>
              <a:rPr lang="nb-NO" sz="3600" dirty="0" smtClean="0"/>
              <a:t>Research </a:t>
            </a:r>
            <a:r>
              <a:rPr lang="nb-NO" sz="3600" dirty="0" err="1" smtClean="0"/>
              <a:t>projects</a:t>
            </a:r>
            <a:r>
              <a:rPr lang="nb-NO" sz="3600" dirty="0" smtClean="0"/>
              <a:t> </a:t>
            </a:r>
            <a:r>
              <a:rPr lang="nb-NO" sz="3600" dirty="0" err="1" smtClean="0"/>
              <a:t>with</a:t>
            </a:r>
            <a:r>
              <a:rPr lang="nb-NO" sz="3600" dirty="0" smtClean="0"/>
              <a:t> </a:t>
            </a:r>
            <a:r>
              <a:rPr lang="nb-NO" sz="3600" dirty="0" err="1" smtClean="0"/>
              <a:t>user</a:t>
            </a:r>
            <a:r>
              <a:rPr lang="nb-NO" sz="3600" dirty="0" smtClean="0"/>
              <a:t> </a:t>
            </a:r>
            <a:r>
              <a:rPr lang="nb-NO" sz="3600" dirty="0" err="1" smtClean="0"/>
              <a:t>participation</a:t>
            </a:r>
            <a:endParaRPr lang="nb-NO" sz="3600" dirty="0"/>
          </a:p>
        </p:txBody>
      </p:sp>
      <p:pic>
        <p:nvPicPr>
          <p:cNvPr id="4" name="Picture 2" descr="http://scienceprogress.org/wp-content/uploads/2008/04/two_way_59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761" y="104821"/>
            <a:ext cx="3266500" cy="138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454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nb-NO" sz="3600" dirty="0" err="1"/>
              <a:t>When</a:t>
            </a:r>
            <a:r>
              <a:rPr lang="nb-NO" sz="3600" dirty="0"/>
              <a:t> to </a:t>
            </a:r>
            <a:r>
              <a:rPr lang="nb-NO" sz="3600" dirty="0" err="1"/>
              <a:t>use</a:t>
            </a:r>
            <a:r>
              <a:rPr lang="nb-NO" sz="3600" dirty="0"/>
              <a:t> </a:t>
            </a:r>
            <a:r>
              <a:rPr lang="nb-NO" sz="3600" dirty="0" err="1"/>
              <a:t>the</a:t>
            </a:r>
            <a:r>
              <a:rPr lang="nb-NO" sz="3600" dirty="0"/>
              <a:t> Interactive </a:t>
            </a:r>
            <a:br>
              <a:rPr lang="nb-NO" sz="3600" dirty="0"/>
            </a:br>
            <a:r>
              <a:rPr lang="nb-NO" sz="3600" dirty="0" err="1"/>
              <a:t>Communication</a:t>
            </a:r>
            <a:r>
              <a:rPr lang="nb-NO" sz="3600" dirty="0"/>
              <a:t> Model</a:t>
            </a:r>
          </a:p>
        </p:txBody>
      </p:sp>
      <p:pic>
        <p:nvPicPr>
          <p:cNvPr id="8" name="Picture 2" descr="http://scienceprogress.org/wp-content/uploads/2008/04/two_way_59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500" y="104821"/>
            <a:ext cx="3266500" cy="13817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25000" lnSpcReduction="20000"/>
          </a:bodyPr>
          <a:lstStyle/>
          <a:p>
            <a:r>
              <a:rPr lang="nb-NO" sz="14400" dirty="0" smtClean="0"/>
              <a:t>Public </a:t>
            </a:r>
            <a:r>
              <a:rPr lang="nb-NO" sz="14400" dirty="0" err="1" smtClean="0"/>
              <a:t>hearings</a:t>
            </a:r>
            <a:r>
              <a:rPr lang="nb-NO" sz="14400" dirty="0" smtClean="0"/>
              <a:t>  </a:t>
            </a:r>
          </a:p>
          <a:p>
            <a:r>
              <a:rPr lang="nb-NO" sz="14400" dirty="0" err="1" smtClean="0"/>
              <a:t>Round</a:t>
            </a:r>
            <a:r>
              <a:rPr lang="nb-NO" sz="14400" dirty="0" smtClean="0"/>
              <a:t> </a:t>
            </a:r>
            <a:r>
              <a:rPr lang="nb-NO" sz="14400" dirty="0" err="1" smtClean="0"/>
              <a:t>table</a:t>
            </a:r>
            <a:r>
              <a:rPr lang="nb-NO" sz="14400" dirty="0" smtClean="0"/>
              <a:t> talks and </a:t>
            </a:r>
            <a:r>
              <a:rPr lang="nb-NO" sz="14400" dirty="0" err="1" smtClean="0"/>
              <a:t>debates</a:t>
            </a:r>
            <a:endParaRPr lang="nb-NO" sz="14400" dirty="0" smtClean="0"/>
          </a:p>
          <a:p>
            <a:r>
              <a:rPr lang="nb-NO" sz="14400" dirty="0" err="1" smtClean="0"/>
              <a:t>Popular</a:t>
            </a:r>
            <a:r>
              <a:rPr lang="nb-NO" sz="14400" dirty="0" smtClean="0"/>
              <a:t> seminars/</a:t>
            </a:r>
            <a:r>
              <a:rPr lang="nb-NO" sz="14400" dirty="0" err="1" smtClean="0"/>
              <a:t>conferences</a:t>
            </a:r>
            <a:r>
              <a:rPr lang="nb-NO" sz="14400" dirty="0" smtClean="0"/>
              <a:t> and </a:t>
            </a:r>
            <a:r>
              <a:rPr lang="nb-NO" sz="14400" dirty="0" err="1" smtClean="0"/>
              <a:t>meetings</a:t>
            </a:r>
            <a:endParaRPr lang="nb-NO" sz="14400" dirty="0" smtClean="0"/>
          </a:p>
          <a:p>
            <a:r>
              <a:rPr lang="nb-NO" sz="14400" dirty="0" smtClean="0"/>
              <a:t>Short </a:t>
            </a:r>
            <a:r>
              <a:rPr lang="nb-NO" sz="14400" dirty="0" err="1" smtClean="0"/>
              <a:t>briefs</a:t>
            </a:r>
            <a:r>
              <a:rPr lang="nb-NO" sz="14400" dirty="0" smtClean="0"/>
              <a:t>: </a:t>
            </a:r>
            <a:r>
              <a:rPr lang="nb-NO" sz="14400" dirty="0" err="1" smtClean="0"/>
              <a:t>Politicians</a:t>
            </a:r>
            <a:r>
              <a:rPr lang="nb-NO" sz="14400" dirty="0" smtClean="0"/>
              <a:t> </a:t>
            </a:r>
            <a:r>
              <a:rPr lang="nb-NO" sz="14400" dirty="0" err="1" smtClean="0"/>
              <a:t>invite</a:t>
            </a:r>
            <a:r>
              <a:rPr lang="nb-NO" sz="14400" dirty="0" smtClean="0"/>
              <a:t> </a:t>
            </a:r>
            <a:r>
              <a:rPr lang="nb-NO" sz="14400" dirty="0" err="1" smtClean="0"/>
              <a:t>researchers</a:t>
            </a:r>
            <a:r>
              <a:rPr lang="nb-NO" sz="14400" dirty="0" smtClean="0"/>
              <a:t> to </a:t>
            </a:r>
            <a:r>
              <a:rPr lang="nb-NO" sz="14400" dirty="0" err="1" smtClean="0"/>
              <a:t>discuss</a:t>
            </a:r>
            <a:r>
              <a:rPr lang="nb-NO" sz="14400" dirty="0" smtClean="0"/>
              <a:t> </a:t>
            </a:r>
            <a:r>
              <a:rPr lang="nb-NO" sz="14400" dirty="0" err="1" smtClean="0"/>
              <a:t>current</a:t>
            </a:r>
            <a:r>
              <a:rPr lang="nb-NO" sz="14400" dirty="0" smtClean="0"/>
              <a:t> </a:t>
            </a:r>
            <a:r>
              <a:rPr lang="nb-NO" sz="14400" dirty="0" err="1" smtClean="0"/>
              <a:t>topics</a:t>
            </a:r>
            <a:r>
              <a:rPr lang="nb-NO" sz="14400" dirty="0" smtClean="0"/>
              <a:t> </a:t>
            </a:r>
          </a:p>
          <a:p>
            <a:r>
              <a:rPr lang="nb-NO" sz="14400" dirty="0" err="1" smtClean="0"/>
              <a:t>Social</a:t>
            </a:r>
            <a:r>
              <a:rPr lang="nb-NO" sz="14400" dirty="0" smtClean="0"/>
              <a:t> media and </a:t>
            </a:r>
            <a:r>
              <a:rPr lang="nb-NO" sz="14400" dirty="0" err="1" smtClean="0"/>
              <a:t>interactive</a:t>
            </a:r>
            <a:r>
              <a:rPr lang="nb-NO" sz="14400" dirty="0" smtClean="0"/>
              <a:t> web </a:t>
            </a:r>
            <a:r>
              <a:rPr lang="nb-NO" sz="14400" dirty="0" err="1" smtClean="0"/>
              <a:t>meets</a:t>
            </a:r>
            <a:r>
              <a:rPr lang="nb-NO" sz="14400" dirty="0"/>
              <a:t> </a:t>
            </a:r>
            <a:r>
              <a:rPr lang="nb-NO" sz="14400" dirty="0" smtClean="0"/>
              <a:t>(</a:t>
            </a:r>
            <a:r>
              <a:rPr lang="nb-NO" sz="14400" dirty="0" err="1" smtClean="0"/>
              <a:t>Twitter</a:t>
            </a:r>
            <a:r>
              <a:rPr lang="nb-NO" sz="14400" dirty="0" smtClean="0"/>
              <a:t>: journalists, </a:t>
            </a:r>
            <a:r>
              <a:rPr lang="nb-NO" sz="14400" dirty="0" err="1" smtClean="0"/>
              <a:t>polititicians</a:t>
            </a:r>
            <a:r>
              <a:rPr lang="nb-NO" sz="14400" dirty="0" smtClean="0"/>
              <a:t>, </a:t>
            </a:r>
            <a:r>
              <a:rPr lang="nb-NO" sz="14400" dirty="0" err="1" smtClean="0"/>
              <a:t>decision</a:t>
            </a:r>
            <a:r>
              <a:rPr lang="nb-NO" sz="14400" dirty="0" smtClean="0"/>
              <a:t> makers)</a:t>
            </a:r>
          </a:p>
          <a:p>
            <a:pPr marL="457200" lvl="1" indent="0">
              <a:buNone/>
            </a:pPr>
            <a:endParaRPr lang="nb-NO" dirty="0" smtClean="0"/>
          </a:p>
          <a:p>
            <a:pPr marL="0" indent="0">
              <a:buNone/>
            </a:pPr>
            <a:endParaRPr lang="nb-NO" dirty="0"/>
          </a:p>
        </p:txBody>
      </p:sp>
    </p:spTree>
    <p:extLst>
      <p:ext uri="{BB962C8B-B14F-4D97-AF65-F5344CB8AC3E}">
        <p14:creationId xmlns:p14="http://schemas.microsoft.com/office/powerpoint/2010/main" val="227272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nb-NO" sz="3600" dirty="0" err="1" smtClean="0"/>
              <a:t>When</a:t>
            </a:r>
            <a:r>
              <a:rPr lang="nb-NO" sz="3600" dirty="0" smtClean="0"/>
              <a:t> to </a:t>
            </a:r>
            <a:r>
              <a:rPr lang="nb-NO" sz="3600" dirty="0" err="1" smtClean="0"/>
              <a:t>use</a:t>
            </a:r>
            <a:r>
              <a:rPr lang="nb-NO" sz="3600" dirty="0" smtClean="0"/>
              <a:t> </a:t>
            </a:r>
            <a:r>
              <a:rPr lang="nb-NO" sz="3600" dirty="0" err="1"/>
              <a:t>t</a:t>
            </a:r>
            <a:r>
              <a:rPr lang="nb-NO" sz="3600" dirty="0" err="1" smtClean="0"/>
              <a:t>he</a:t>
            </a:r>
            <a:r>
              <a:rPr lang="nb-NO" sz="3600" dirty="0" smtClean="0"/>
              <a:t> </a:t>
            </a:r>
            <a:r>
              <a:rPr lang="nb-NO" sz="3600" dirty="0" err="1"/>
              <a:t>Transactional</a:t>
            </a:r>
            <a:r>
              <a:rPr lang="nb-NO" sz="3600" dirty="0"/>
              <a:t> </a:t>
            </a:r>
            <a:br>
              <a:rPr lang="nb-NO" sz="3600" dirty="0"/>
            </a:br>
            <a:r>
              <a:rPr lang="nb-NO" sz="3600" dirty="0" err="1"/>
              <a:t>Communication</a:t>
            </a:r>
            <a:r>
              <a:rPr lang="nb-NO" sz="3600" dirty="0"/>
              <a:t> Model </a:t>
            </a:r>
          </a:p>
        </p:txBody>
      </p:sp>
      <p:sp>
        <p:nvSpPr>
          <p:cNvPr id="3" name="Content Placeholder 2"/>
          <p:cNvSpPr>
            <a:spLocks noGrp="1"/>
          </p:cNvSpPr>
          <p:nvPr>
            <p:ph idx="1"/>
          </p:nvPr>
        </p:nvSpPr>
        <p:spPr/>
        <p:txBody>
          <a:bodyPr>
            <a:normAutofit/>
          </a:bodyPr>
          <a:lstStyle/>
          <a:p>
            <a:pPr marL="514350" indent="-457200"/>
            <a:endParaRPr lang="nb-NO" dirty="0" smtClean="0"/>
          </a:p>
          <a:p>
            <a:pPr marL="514350" indent="-457200"/>
            <a:r>
              <a:rPr lang="nb-NO" dirty="0" err="1" smtClean="0"/>
              <a:t>Transactional</a:t>
            </a:r>
            <a:r>
              <a:rPr lang="nb-NO" dirty="0" smtClean="0"/>
              <a:t> (from latin): force </a:t>
            </a:r>
            <a:r>
              <a:rPr lang="nb-NO" dirty="0" err="1" smtClean="0"/>
              <a:t>something</a:t>
            </a:r>
            <a:r>
              <a:rPr lang="nb-NO" dirty="0" smtClean="0"/>
              <a:t> to </a:t>
            </a:r>
            <a:r>
              <a:rPr lang="nb-NO" dirty="0" err="1" smtClean="0"/>
              <a:t>happen</a:t>
            </a:r>
            <a:endParaRPr lang="nb-NO" dirty="0" smtClean="0"/>
          </a:p>
          <a:p>
            <a:pPr marL="57150" indent="0">
              <a:buNone/>
            </a:pPr>
            <a:r>
              <a:rPr lang="nb-NO" dirty="0" smtClean="0"/>
              <a:t> </a:t>
            </a:r>
          </a:p>
          <a:p>
            <a:pPr marL="0" indent="0">
              <a:buNone/>
            </a:pPr>
            <a:endParaRPr lang="nb-NO"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246" y="274638"/>
            <a:ext cx="1881228" cy="1872867"/>
          </a:xfrm>
          <a:prstGeom prst="rect">
            <a:avLst/>
          </a:prstGeom>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991" y="3525475"/>
            <a:ext cx="5792009" cy="2600688"/>
          </a:xfrm>
          <a:prstGeom prst="rect">
            <a:avLst/>
          </a:prstGeom>
        </p:spPr>
      </p:pic>
      <p:sp>
        <p:nvSpPr>
          <p:cNvPr id="4" name="Pil høyre 3"/>
          <p:cNvSpPr/>
          <p:nvPr/>
        </p:nvSpPr>
        <p:spPr>
          <a:xfrm>
            <a:off x="650631" y="4945146"/>
            <a:ext cx="72976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Pil høyre 8"/>
          <p:cNvSpPr/>
          <p:nvPr/>
        </p:nvSpPr>
        <p:spPr>
          <a:xfrm>
            <a:off x="650631" y="5461079"/>
            <a:ext cx="72976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1530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nb-NO" sz="3600" dirty="0" err="1" smtClean="0"/>
              <a:t>When</a:t>
            </a:r>
            <a:r>
              <a:rPr lang="nb-NO" sz="3600" dirty="0" smtClean="0"/>
              <a:t> to </a:t>
            </a:r>
            <a:r>
              <a:rPr lang="nb-NO" sz="3600" dirty="0" err="1" smtClean="0"/>
              <a:t>use</a:t>
            </a:r>
            <a:r>
              <a:rPr lang="nb-NO" sz="3600" dirty="0" smtClean="0"/>
              <a:t> </a:t>
            </a:r>
            <a:r>
              <a:rPr lang="nb-NO" sz="3600" dirty="0" err="1"/>
              <a:t>t</a:t>
            </a:r>
            <a:r>
              <a:rPr lang="nb-NO" sz="3600" dirty="0" err="1" smtClean="0"/>
              <a:t>he</a:t>
            </a:r>
            <a:r>
              <a:rPr lang="nb-NO" sz="3600" dirty="0" smtClean="0"/>
              <a:t> </a:t>
            </a:r>
            <a:r>
              <a:rPr lang="nb-NO" sz="3600" dirty="0" err="1"/>
              <a:t>Transactional</a:t>
            </a:r>
            <a:r>
              <a:rPr lang="nb-NO" sz="3600" dirty="0"/>
              <a:t> </a:t>
            </a:r>
            <a:br>
              <a:rPr lang="nb-NO" sz="3600" dirty="0"/>
            </a:br>
            <a:r>
              <a:rPr lang="nb-NO" sz="3600" dirty="0" err="1"/>
              <a:t>Communication</a:t>
            </a:r>
            <a:r>
              <a:rPr lang="nb-NO" sz="3600" dirty="0"/>
              <a:t> Model </a:t>
            </a:r>
          </a:p>
        </p:txBody>
      </p:sp>
      <p:sp>
        <p:nvSpPr>
          <p:cNvPr id="3" name="Content Placeholder 2"/>
          <p:cNvSpPr>
            <a:spLocks noGrp="1"/>
          </p:cNvSpPr>
          <p:nvPr>
            <p:ph idx="1"/>
          </p:nvPr>
        </p:nvSpPr>
        <p:spPr/>
        <p:txBody>
          <a:bodyPr>
            <a:normAutofit fontScale="85000" lnSpcReduction="10000"/>
          </a:bodyPr>
          <a:lstStyle/>
          <a:p>
            <a:pPr marL="514350" indent="-457200"/>
            <a:endParaRPr lang="nb-NO" dirty="0" smtClean="0"/>
          </a:p>
          <a:p>
            <a:pPr marL="514350" indent="-457200"/>
            <a:r>
              <a:rPr lang="nb-NO" dirty="0" err="1" smtClean="0"/>
              <a:t>Climate</a:t>
            </a:r>
            <a:r>
              <a:rPr lang="nb-NO" dirty="0" smtClean="0"/>
              <a:t> </a:t>
            </a:r>
            <a:r>
              <a:rPr lang="nb-NO" dirty="0" err="1" smtClean="0"/>
              <a:t>researchers</a:t>
            </a:r>
            <a:r>
              <a:rPr lang="nb-NO" dirty="0" smtClean="0"/>
              <a:t> – </a:t>
            </a:r>
            <a:r>
              <a:rPr lang="nb-NO" dirty="0" err="1" smtClean="0"/>
              <a:t>activists</a:t>
            </a:r>
            <a:r>
              <a:rPr lang="nb-NO" dirty="0" smtClean="0"/>
              <a:t> for </a:t>
            </a:r>
            <a:r>
              <a:rPr lang="nb-NO" dirty="0" err="1" smtClean="0"/>
              <a:t>change</a:t>
            </a:r>
            <a:r>
              <a:rPr lang="nb-NO" dirty="0" smtClean="0"/>
              <a:t>?</a:t>
            </a:r>
          </a:p>
          <a:p>
            <a:pPr marL="914400" lvl="1" indent="-457200"/>
            <a:r>
              <a:rPr lang="nb-NO" dirty="0" err="1" smtClean="0"/>
              <a:t>Blog</a:t>
            </a:r>
            <a:r>
              <a:rPr lang="nb-NO" dirty="0" smtClean="0"/>
              <a:t>: </a:t>
            </a:r>
            <a:r>
              <a:rPr lang="nb-NO" dirty="0" err="1" smtClean="0"/>
              <a:t>RealClimate</a:t>
            </a:r>
            <a:r>
              <a:rPr lang="nb-NO" dirty="0" smtClean="0"/>
              <a:t> </a:t>
            </a:r>
            <a:r>
              <a:rPr lang="nb-NO" dirty="0" smtClean="0">
                <a:hlinkClick r:id="rId3"/>
              </a:rPr>
              <a:t>www.realclimate.org</a:t>
            </a:r>
            <a:endParaRPr lang="nb-NO" dirty="0" smtClean="0"/>
          </a:p>
          <a:p>
            <a:pPr marL="457200" lvl="1" indent="0">
              <a:buNone/>
            </a:pPr>
            <a:r>
              <a:rPr lang="nb-NO" dirty="0"/>
              <a:t>	</a:t>
            </a:r>
            <a:r>
              <a:rPr lang="nb-NO" dirty="0" smtClean="0"/>
              <a:t>«</a:t>
            </a:r>
            <a:r>
              <a:rPr lang="en-US" dirty="0" err="1" smtClean="0"/>
              <a:t>RealClimate</a:t>
            </a:r>
            <a:r>
              <a:rPr lang="en-US" dirty="0" smtClean="0"/>
              <a:t> </a:t>
            </a:r>
            <a:r>
              <a:rPr lang="en-US" dirty="0"/>
              <a:t>is a commentary site on climate </a:t>
            </a:r>
            <a:r>
              <a:rPr lang="en-US" dirty="0" smtClean="0"/>
              <a:t>science 	by </a:t>
            </a:r>
            <a:r>
              <a:rPr lang="en-US" dirty="0">
                <a:hlinkClick r:id="rId4"/>
              </a:rPr>
              <a:t>working climate scientists</a:t>
            </a:r>
            <a:r>
              <a:rPr lang="en-US" dirty="0"/>
              <a:t> for the </a:t>
            </a:r>
            <a:r>
              <a:rPr lang="en-US" dirty="0" smtClean="0"/>
              <a:t>	interested public 	and </a:t>
            </a:r>
            <a:r>
              <a:rPr lang="en-US" dirty="0"/>
              <a:t>journalists. We aim to </a:t>
            </a:r>
            <a:r>
              <a:rPr lang="en-US" dirty="0" smtClean="0"/>
              <a:t>provide a </a:t>
            </a:r>
            <a:r>
              <a:rPr lang="en-US" dirty="0"/>
              <a:t>quick </a:t>
            </a:r>
            <a:r>
              <a:rPr lang="en-US" dirty="0" smtClean="0"/>
              <a:t>response </a:t>
            </a:r>
            <a:r>
              <a:rPr lang="en-US" dirty="0"/>
              <a:t>to </a:t>
            </a:r>
            <a:r>
              <a:rPr lang="en-US" dirty="0" smtClean="0"/>
              <a:t>	developing </a:t>
            </a:r>
            <a:r>
              <a:rPr lang="en-US" dirty="0"/>
              <a:t>stories and provide </a:t>
            </a:r>
            <a:r>
              <a:rPr lang="en-US" dirty="0" smtClean="0"/>
              <a:t>the context </a:t>
            </a:r>
            <a:r>
              <a:rPr lang="en-US" dirty="0"/>
              <a:t>sometimes </a:t>
            </a:r>
            <a:r>
              <a:rPr lang="en-US" dirty="0" smtClean="0"/>
              <a:t>	missing </a:t>
            </a:r>
            <a:r>
              <a:rPr lang="en-US" dirty="0"/>
              <a:t>in mainstream </a:t>
            </a:r>
            <a:r>
              <a:rPr lang="en-US" dirty="0" smtClean="0"/>
              <a:t>commentary</a:t>
            </a:r>
            <a:r>
              <a:rPr lang="en-US" dirty="0"/>
              <a:t>. The discussion here </a:t>
            </a:r>
            <a:r>
              <a:rPr lang="en-US" dirty="0" smtClean="0"/>
              <a:t>	is </a:t>
            </a:r>
            <a:r>
              <a:rPr lang="en-US" dirty="0"/>
              <a:t>restricted to </a:t>
            </a:r>
            <a:r>
              <a:rPr lang="en-US" dirty="0" smtClean="0"/>
              <a:t>scientific </a:t>
            </a:r>
            <a:r>
              <a:rPr lang="en-US" dirty="0"/>
              <a:t>topics and </a:t>
            </a:r>
            <a:r>
              <a:rPr lang="en-US" dirty="0">
                <a:solidFill>
                  <a:srgbClr val="FF0000"/>
                </a:solidFill>
              </a:rPr>
              <a:t>will not get involved in </a:t>
            </a:r>
            <a:r>
              <a:rPr lang="en-US" dirty="0" smtClean="0">
                <a:solidFill>
                  <a:srgbClr val="FF0000"/>
                </a:solidFill>
              </a:rPr>
              <a:t>	any political </a:t>
            </a:r>
            <a:r>
              <a:rPr lang="en-US" dirty="0">
                <a:solidFill>
                  <a:srgbClr val="FF0000"/>
                </a:solidFill>
              </a:rPr>
              <a:t>or economic implications</a:t>
            </a:r>
            <a:r>
              <a:rPr lang="en-US" dirty="0"/>
              <a:t> of the </a:t>
            </a:r>
            <a:r>
              <a:rPr lang="en-US" dirty="0" smtClean="0"/>
              <a:t>science”</a:t>
            </a:r>
          </a:p>
          <a:p>
            <a:pPr lvl="1"/>
            <a:r>
              <a:rPr lang="nb-NO" dirty="0" err="1" smtClean="0"/>
              <a:t>Sometimes</a:t>
            </a:r>
            <a:r>
              <a:rPr lang="nb-NO" dirty="0" smtClean="0"/>
              <a:t> </a:t>
            </a:r>
            <a:r>
              <a:rPr lang="nb-NO" dirty="0" err="1" smtClean="0"/>
              <a:t>accused</a:t>
            </a:r>
            <a:r>
              <a:rPr lang="nb-NO" dirty="0" smtClean="0"/>
              <a:t> </a:t>
            </a:r>
            <a:r>
              <a:rPr lang="nb-NO" dirty="0" err="1" smtClean="0"/>
              <a:t>of</a:t>
            </a:r>
            <a:r>
              <a:rPr lang="nb-NO" dirty="0" smtClean="0"/>
              <a:t> </a:t>
            </a:r>
            <a:r>
              <a:rPr lang="nb-NO" dirty="0" err="1" smtClean="0"/>
              <a:t>mixing</a:t>
            </a:r>
            <a:r>
              <a:rPr lang="nb-NO" dirty="0" smtClean="0"/>
              <a:t> </a:t>
            </a:r>
            <a:r>
              <a:rPr lang="nb-NO" dirty="0" err="1" smtClean="0"/>
              <a:t>politics</a:t>
            </a:r>
            <a:r>
              <a:rPr lang="nb-NO" dirty="0" smtClean="0"/>
              <a:t> and </a:t>
            </a:r>
            <a:r>
              <a:rPr lang="nb-NO" dirty="0" err="1" smtClean="0"/>
              <a:t>science</a:t>
            </a:r>
            <a:r>
              <a:rPr lang="nb-NO" dirty="0"/>
              <a:t>	</a:t>
            </a:r>
            <a:r>
              <a:rPr lang="nb-NO" dirty="0" smtClean="0"/>
              <a:t>	 </a:t>
            </a:r>
          </a:p>
          <a:p>
            <a:pPr marL="0" indent="0">
              <a:buNone/>
            </a:pPr>
            <a:endParaRPr lang="nb-NO"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0246" y="274638"/>
            <a:ext cx="1881228" cy="1872867"/>
          </a:xfrm>
          <a:prstGeom prst="rect">
            <a:avLst/>
          </a:prstGeom>
        </p:spPr>
      </p:pic>
    </p:spTree>
    <p:extLst>
      <p:ext uri="{BB962C8B-B14F-4D97-AF65-F5344CB8AC3E}">
        <p14:creationId xmlns:p14="http://schemas.microsoft.com/office/powerpoint/2010/main" val="1433531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nb-NO" sz="3600" dirty="0" err="1" smtClean="0"/>
              <a:t>When</a:t>
            </a:r>
            <a:r>
              <a:rPr lang="nb-NO" sz="3600" dirty="0" smtClean="0"/>
              <a:t> to </a:t>
            </a:r>
            <a:r>
              <a:rPr lang="nb-NO" sz="3600" dirty="0" err="1" smtClean="0"/>
              <a:t>use</a:t>
            </a:r>
            <a:r>
              <a:rPr lang="nb-NO" sz="3600" dirty="0" smtClean="0"/>
              <a:t> </a:t>
            </a:r>
            <a:r>
              <a:rPr lang="nb-NO" sz="3600" dirty="0" err="1"/>
              <a:t>t</a:t>
            </a:r>
            <a:r>
              <a:rPr lang="nb-NO" sz="3600" dirty="0" err="1" smtClean="0"/>
              <a:t>he</a:t>
            </a:r>
            <a:r>
              <a:rPr lang="nb-NO" sz="3600" dirty="0" smtClean="0"/>
              <a:t> </a:t>
            </a:r>
            <a:r>
              <a:rPr lang="nb-NO" sz="3600" dirty="0" err="1"/>
              <a:t>Transactional</a:t>
            </a:r>
            <a:r>
              <a:rPr lang="nb-NO" sz="3600" dirty="0"/>
              <a:t> </a:t>
            </a:r>
            <a:br>
              <a:rPr lang="nb-NO" sz="3600" dirty="0"/>
            </a:br>
            <a:r>
              <a:rPr lang="nb-NO" sz="3600" dirty="0" err="1"/>
              <a:t>Communication</a:t>
            </a:r>
            <a:r>
              <a:rPr lang="nb-NO" sz="3600" dirty="0"/>
              <a:t> Model </a:t>
            </a:r>
          </a:p>
        </p:txBody>
      </p:sp>
      <p:sp>
        <p:nvSpPr>
          <p:cNvPr id="3" name="Content Placeholder 2"/>
          <p:cNvSpPr>
            <a:spLocks noGrp="1"/>
          </p:cNvSpPr>
          <p:nvPr>
            <p:ph idx="1"/>
          </p:nvPr>
        </p:nvSpPr>
        <p:spPr/>
        <p:txBody>
          <a:bodyPr>
            <a:normAutofit/>
          </a:bodyPr>
          <a:lstStyle/>
          <a:p>
            <a:pPr marL="514350" indent="-457200"/>
            <a:endParaRPr lang="nb-NO" dirty="0" smtClean="0"/>
          </a:p>
          <a:p>
            <a:pPr marL="514350" indent="-457200"/>
            <a:r>
              <a:rPr lang="nb-NO" dirty="0" smtClean="0"/>
              <a:t>«One to </a:t>
            </a:r>
            <a:r>
              <a:rPr lang="nb-NO" dirty="0" err="1" smtClean="0"/>
              <a:t>one</a:t>
            </a:r>
            <a:r>
              <a:rPr lang="nb-NO" dirty="0" smtClean="0"/>
              <a:t>» </a:t>
            </a:r>
            <a:r>
              <a:rPr lang="nb-NO" dirty="0" err="1" smtClean="0"/>
              <a:t>interaction</a:t>
            </a:r>
            <a:r>
              <a:rPr lang="nb-NO" dirty="0" smtClean="0"/>
              <a:t> </a:t>
            </a:r>
            <a:r>
              <a:rPr lang="nb-NO" dirty="0" err="1" smtClean="0"/>
              <a:t>principle</a:t>
            </a:r>
            <a:endParaRPr lang="nb-NO" dirty="0" smtClean="0"/>
          </a:p>
          <a:p>
            <a:pPr marL="514350" indent="-457200"/>
            <a:r>
              <a:rPr lang="nb-NO" dirty="0" smtClean="0"/>
              <a:t>«Face to Face» </a:t>
            </a:r>
            <a:r>
              <a:rPr lang="nb-NO" dirty="0" err="1" smtClean="0"/>
              <a:t>communication</a:t>
            </a:r>
            <a:r>
              <a:rPr lang="nb-NO" dirty="0" smtClean="0"/>
              <a:t> – </a:t>
            </a:r>
            <a:r>
              <a:rPr lang="nb-NO" dirty="0" err="1" smtClean="0"/>
              <a:t>the</a:t>
            </a:r>
            <a:r>
              <a:rPr lang="nb-NO" dirty="0"/>
              <a:t> </a:t>
            </a:r>
            <a:r>
              <a:rPr lang="nb-NO" dirty="0" err="1" smtClean="0"/>
              <a:t>richest</a:t>
            </a:r>
            <a:r>
              <a:rPr lang="nb-NO" dirty="0" smtClean="0"/>
              <a:t> </a:t>
            </a:r>
            <a:r>
              <a:rPr lang="nb-NO" dirty="0" err="1" smtClean="0"/>
              <a:t>communication</a:t>
            </a:r>
            <a:r>
              <a:rPr lang="nb-NO" dirty="0" smtClean="0"/>
              <a:t> </a:t>
            </a:r>
            <a:r>
              <a:rPr lang="nb-NO" dirty="0" err="1" smtClean="0"/>
              <a:t>channel</a:t>
            </a:r>
            <a:r>
              <a:rPr lang="nb-NO" dirty="0" smtClean="0"/>
              <a:t> (Media </a:t>
            </a:r>
            <a:r>
              <a:rPr lang="nb-NO" dirty="0" err="1" smtClean="0"/>
              <a:t>richness</a:t>
            </a:r>
            <a:r>
              <a:rPr lang="nb-NO" dirty="0" smtClean="0"/>
              <a:t> </a:t>
            </a:r>
            <a:r>
              <a:rPr lang="nb-NO" dirty="0" err="1" smtClean="0"/>
              <a:t>theory</a:t>
            </a:r>
            <a:r>
              <a:rPr lang="nb-NO" dirty="0" smtClean="0"/>
              <a:t>, Daft and </a:t>
            </a:r>
            <a:r>
              <a:rPr lang="nb-NO" dirty="0" err="1" smtClean="0"/>
              <a:t>Lengel</a:t>
            </a:r>
            <a:r>
              <a:rPr lang="nb-NO" dirty="0" smtClean="0"/>
              <a:t>)	</a:t>
            </a:r>
          </a:p>
          <a:p>
            <a:pPr marL="514350" indent="-457200"/>
            <a:r>
              <a:rPr lang="en-US" dirty="0" smtClean="0"/>
              <a:t>The </a:t>
            </a:r>
            <a:r>
              <a:rPr lang="en-US" dirty="0"/>
              <a:t>more ambiguous and uncertain a task is, the richer the format of </a:t>
            </a:r>
            <a:r>
              <a:rPr lang="en-US" dirty="0" smtClean="0"/>
              <a:t>media that </a:t>
            </a:r>
            <a:r>
              <a:rPr lang="en-US" dirty="0"/>
              <a:t>suits </a:t>
            </a:r>
            <a:r>
              <a:rPr lang="en-US" dirty="0" smtClean="0"/>
              <a:t>it </a:t>
            </a:r>
          </a:p>
          <a:p>
            <a:pPr marL="57150" indent="0">
              <a:buNone/>
            </a:pPr>
            <a:endParaRPr lang="nb-NO" dirty="0" smtClean="0"/>
          </a:p>
          <a:p>
            <a:pPr marL="0" indent="0">
              <a:buNone/>
            </a:pPr>
            <a:endParaRPr lang="nb-NO"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246" y="274638"/>
            <a:ext cx="1881228" cy="1872867"/>
          </a:xfrm>
          <a:prstGeom prst="rect">
            <a:avLst/>
          </a:prstGeom>
        </p:spPr>
      </p:pic>
    </p:spTree>
    <p:extLst>
      <p:ext uri="{BB962C8B-B14F-4D97-AF65-F5344CB8AC3E}">
        <p14:creationId xmlns:p14="http://schemas.microsoft.com/office/powerpoint/2010/main" val="3596065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nb-NO" sz="3600" dirty="0" err="1" smtClean="0"/>
              <a:t>When</a:t>
            </a:r>
            <a:r>
              <a:rPr lang="nb-NO" sz="3600" dirty="0" smtClean="0"/>
              <a:t> to </a:t>
            </a:r>
            <a:r>
              <a:rPr lang="nb-NO" sz="3600" dirty="0" err="1" smtClean="0"/>
              <a:t>use</a:t>
            </a:r>
            <a:r>
              <a:rPr lang="nb-NO" sz="3600" dirty="0" smtClean="0"/>
              <a:t> </a:t>
            </a:r>
            <a:r>
              <a:rPr lang="nb-NO" sz="3600" dirty="0" err="1"/>
              <a:t>t</a:t>
            </a:r>
            <a:r>
              <a:rPr lang="nb-NO" sz="3600" dirty="0" err="1" smtClean="0"/>
              <a:t>he</a:t>
            </a:r>
            <a:r>
              <a:rPr lang="nb-NO" sz="3600" dirty="0" smtClean="0"/>
              <a:t> </a:t>
            </a:r>
            <a:r>
              <a:rPr lang="nb-NO" sz="3600" dirty="0" err="1"/>
              <a:t>Transactional</a:t>
            </a:r>
            <a:r>
              <a:rPr lang="nb-NO" sz="3600" dirty="0"/>
              <a:t> </a:t>
            </a:r>
            <a:br>
              <a:rPr lang="nb-NO" sz="3600" dirty="0"/>
            </a:br>
            <a:r>
              <a:rPr lang="nb-NO" sz="3600" dirty="0" err="1"/>
              <a:t>Communication</a:t>
            </a:r>
            <a:r>
              <a:rPr lang="nb-NO" sz="3600" dirty="0"/>
              <a:t> Model </a:t>
            </a:r>
          </a:p>
        </p:txBody>
      </p:sp>
      <p:sp>
        <p:nvSpPr>
          <p:cNvPr id="3" name="Content Placeholder 2"/>
          <p:cNvSpPr>
            <a:spLocks noGrp="1"/>
          </p:cNvSpPr>
          <p:nvPr>
            <p:ph idx="1"/>
          </p:nvPr>
        </p:nvSpPr>
        <p:spPr/>
        <p:txBody>
          <a:bodyPr>
            <a:normAutofit/>
          </a:bodyPr>
          <a:lstStyle/>
          <a:p>
            <a:pPr marL="514350" indent="-457200"/>
            <a:endParaRPr lang="nb-NO" dirty="0" smtClean="0"/>
          </a:p>
          <a:p>
            <a:pPr marL="57150" indent="0">
              <a:buNone/>
            </a:pPr>
            <a:endParaRPr lang="nb-NO" dirty="0" smtClean="0"/>
          </a:p>
          <a:p>
            <a:pPr marL="0" indent="0">
              <a:buNone/>
            </a:pPr>
            <a:endParaRPr lang="nb-NO"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246" y="274638"/>
            <a:ext cx="1881228" cy="1872867"/>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31" y="1857215"/>
            <a:ext cx="5781894" cy="4332569"/>
          </a:xfrm>
          <a:prstGeom prst="rect">
            <a:avLst/>
          </a:prstGeom>
        </p:spPr>
      </p:pic>
      <p:sp>
        <p:nvSpPr>
          <p:cNvPr id="6" name="TekstSylinder 5"/>
          <p:cNvSpPr txBox="1"/>
          <p:nvPr/>
        </p:nvSpPr>
        <p:spPr>
          <a:xfrm>
            <a:off x="509962" y="6108578"/>
            <a:ext cx="3444854" cy="338554"/>
          </a:xfrm>
          <a:prstGeom prst="rect">
            <a:avLst/>
          </a:prstGeom>
          <a:noFill/>
        </p:spPr>
        <p:txBody>
          <a:bodyPr wrap="none" rtlCol="0">
            <a:spAutoFit/>
          </a:bodyPr>
          <a:lstStyle/>
          <a:p>
            <a:r>
              <a:rPr lang="nb-NO" sz="1600" dirty="0" smtClean="0"/>
              <a:t>Media </a:t>
            </a:r>
            <a:r>
              <a:rPr lang="nb-NO" sz="1600" dirty="0" err="1" smtClean="0"/>
              <a:t>richness</a:t>
            </a:r>
            <a:r>
              <a:rPr lang="nb-NO" sz="1600" dirty="0" smtClean="0"/>
              <a:t> </a:t>
            </a:r>
            <a:r>
              <a:rPr lang="nb-NO" sz="1600" dirty="0" err="1" smtClean="0"/>
              <a:t>theory</a:t>
            </a:r>
            <a:r>
              <a:rPr lang="nb-NO" sz="1600" dirty="0" smtClean="0"/>
              <a:t>: Daft and </a:t>
            </a:r>
            <a:r>
              <a:rPr lang="nb-NO" sz="1600" dirty="0" err="1" smtClean="0"/>
              <a:t>Lengel</a:t>
            </a:r>
            <a:endParaRPr lang="nb-NO" sz="1600" dirty="0"/>
          </a:p>
        </p:txBody>
      </p:sp>
    </p:spTree>
    <p:extLst>
      <p:ext uri="{BB962C8B-B14F-4D97-AF65-F5344CB8AC3E}">
        <p14:creationId xmlns:p14="http://schemas.microsoft.com/office/powerpoint/2010/main" val="4135662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22"/>
            <a:ext cx="8229600" cy="1143000"/>
          </a:xfrm>
        </p:spPr>
        <p:txBody>
          <a:bodyPr/>
          <a:lstStyle/>
          <a:p>
            <a:pPr algn="l"/>
            <a:r>
              <a:rPr lang="nb-NO" dirty="0" err="1" smtClean="0"/>
              <a:t>What</a:t>
            </a:r>
            <a:r>
              <a:rPr lang="nb-NO" dirty="0" smtClean="0"/>
              <a:t> am I </a:t>
            </a:r>
            <a:r>
              <a:rPr lang="nb-NO" dirty="0" err="1" smtClean="0"/>
              <a:t>going</a:t>
            </a:r>
            <a:r>
              <a:rPr lang="nb-NO" dirty="0" smtClean="0"/>
              <a:t> to talk </a:t>
            </a:r>
            <a:r>
              <a:rPr lang="nb-NO" dirty="0" err="1" smtClean="0"/>
              <a:t>about</a:t>
            </a:r>
            <a:endParaRPr lang="nb-NO" sz="6000" dirty="0"/>
          </a:p>
        </p:txBody>
      </p:sp>
      <p:sp>
        <p:nvSpPr>
          <p:cNvPr id="3" name="Content Placeholder 2"/>
          <p:cNvSpPr>
            <a:spLocks noGrp="1"/>
          </p:cNvSpPr>
          <p:nvPr>
            <p:ph idx="1"/>
          </p:nvPr>
        </p:nvSpPr>
        <p:spPr/>
        <p:txBody>
          <a:bodyPr>
            <a:normAutofit fontScale="25000" lnSpcReduction="20000"/>
          </a:bodyPr>
          <a:lstStyle/>
          <a:p>
            <a:r>
              <a:rPr lang="nb-NO" sz="11200" dirty="0" err="1" smtClean="0"/>
              <a:t>Why</a:t>
            </a:r>
            <a:r>
              <a:rPr lang="nb-NO" sz="11200" dirty="0" smtClean="0"/>
              <a:t> </a:t>
            </a:r>
            <a:r>
              <a:rPr lang="nb-NO" sz="11200" dirty="0" err="1" smtClean="0"/>
              <a:t>science</a:t>
            </a:r>
            <a:r>
              <a:rPr lang="nb-NO" sz="11200" dirty="0" smtClean="0"/>
              <a:t> </a:t>
            </a:r>
            <a:r>
              <a:rPr lang="nb-NO" sz="11200" dirty="0" err="1" smtClean="0"/>
              <a:t>communication</a:t>
            </a:r>
            <a:endParaRPr lang="nb-NO" sz="11200" dirty="0" smtClean="0"/>
          </a:p>
          <a:p>
            <a:r>
              <a:rPr lang="nb-NO" sz="11200" dirty="0" err="1" smtClean="0"/>
              <a:t>Science</a:t>
            </a:r>
            <a:r>
              <a:rPr lang="nb-NO" sz="11200" dirty="0" smtClean="0"/>
              <a:t> </a:t>
            </a:r>
            <a:r>
              <a:rPr lang="nb-NO" sz="11200" dirty="0" err="1" smtClean="0"/>
              <a:t>communication</a:t>
            </a:r>
            <a:r>
              <a:rPr lang="nb-NO" sz="11200" dirty="0" smtClean="0"/>
              <a:t> – Three </a:t>
            </a:r>
            <a:r>
              <a:rPr lang="nb-NO" sz="11200" dirty="0" err="1" smtClean="0"/>
              <a:t>models</a:t>
            </a:r>
            <a:endParaRPr lang="nb-NO" sz="11200" dirty="0" smtClean="0"/>
          </a:p>
          <a:p>
            <a:r>
              <a:rPr lang="nb-NO" sz="11200" dirty="0" smtClean="0"/>
              <a:t>How </a:t>
            </a:r>
            <a:r>
              <a:rPr lang="nb-NO" sz="11200" dirty="0" err="1" smtClean="0"/>
              <a:t>can</a:t>
            </a:r>
            <a:r>
              <a:rPr lang="nb-NO" sz="11200" dirty="0" smtClean="0"/>
              <a:t> </a:t>
            </a:r>
            <a:r>
              <a:rPr lang="nb-NO" sz="11200" dirty="0" err="1" smtClean="0"/>
              <a:t>researchers</a:t>
            </a:r>
            <a:r>
              <a:rPr lang="nb-NO" sz="11200" dirty="0" smtClean="0"/>
              <a:t> make </a:t>
            </a:r>
            <a:r>
              <a:rPr lang="nb-NO" sz="11200" dirty="0" err="1" smtClean="0"/>
              <a:t>the</a:t>
            </a:r>
            <a:r>
              <a:rPr lang="nb-NO" sz="11200" dirty="0" smtClean="0"/>
              <a:t> most </a:t>
            </a:r>
            <a:r>
              <a:rPr lang="nb-NO" sz="11200" dirty="0" err="1" smtClean="0"/>
              <a:t>of</a:t>
            </a:r>
            <a:r>
              <a:rPr lang="nb-NO" sz="11200" dirty="0" smtClean="0"/>
              <a:t> </a:t>
            </a:r>
            <a:r>
              <a:rPr lang="nb-NO" sz="11200" dirty="0" err="1" smtClean="0"/>
              <a:t>the</a:t>
            </a:r>
            <a:r>
              <a:rPr lang="nb-NO" sz="11200" dirty="0" smtClean="0"/>
              <a:t> different </a:t>
            </a:r>
            <a:r>
              <a:rPr lang="nb-NO" sz="11200" dirty="0" err="1" smtClean="0"/>
              <a:t>models</a:t>
            </a:r>
            <a:r>
              <a:rPr lang="nb-NO" sz="11200" dirty="0" smtClean="0"/>
              <a:t> in order to </a:t>
            </a:r>
            <a:r>
              <a:rPr lang="nb-NO" sz="11200" dirty="0" err="1" smtClean="0"/>
              <a:t>communicate</a:t>
            </a:r>
            <a:r>
              <a:rPr lang="nb-NO" sz="11200" dirty="0" smtClean="0"/>
              <a:t> </a:t>
            </a:r>
            <a:r>
              <a:rPr lang="nb-NO" sz="11200" dirty="0" smtClean="0">
                <a:solidFill>
                  <a:srgbClr val="FF0000"/>
                </a:solidFill>
              </a:rPr>
              <a:t>EFFECTIVELY</a:t>
            </a:r>
            <a:r>
              <a:rPr lang="nb-NO" sz="11200" dirty="0" smtClean="0"/>
              <a:t> </a:t>
            </a:r>
          </a:p>
          <a:p>
            <a:r>
              <a:rPr lang="nb-NO" sz="11200" dirty="0" smtClean="0"/>
              <a:t>…. </a:t>
            </a:r>
            <a:r>
              <a:rPr lang="nb-NO" sz="11200" dirty="0" smtClean="0">
                <a:solidFill>
                  <a:srgbClr val="FF0000"/>
                </a:solidFill>
              </a:rPr>
              <a:t>BUT</a:t>
            </a:r>
            <a:r>
              <a:rPr lang="nb-NO" sz="11200" dirty="0" smtClean="0"/>
              <a:t> </a:t>
            </a:r>
            <a:r>
              <a:rPr lang="nb-NO" sz="11200" dirty="0" err="1" smtClean="0"/>
              <a:t>within</a:t>
            </a:r>
            <a:r>
              <a:rPr lang="nb-NO" sz="11200" dirty="0" smtClean="0"/>
              <a:t> </a:t>
            </a:r>
            <a:r>
              <a:rPr lang="nb-NO" sz="11200" dirty="0" err="1" smtClean="0"/>
              <a:t>the</a:t>
            </a:r>
            <a:r>
              <a:rPr lang="nb-NO" sz="11200" dirty="0" smtClean="0"/>
              <a:t> </a:t>
            </a:r>
            <a:r>
              <a:rPr lang="nb-NO" sz="11200" dirty="0" err="1" smtClean="0"/>
              <a:t>framework</a:t>
            </a:r>
            <a:r>
              <a:rPr lang="nb-NO" sz="11200" dirty="0" smtClean="0"/>
              <a:t> </a:t>
            </a:r>
            <a:r>
              <a:rPr lang="nb-NO" sz="11200" dirty="0" err="1" smtClean="0"/>
              <a:t>of</a:t>
            </a:r>
            <a:r>
              <a:rPr lang="nb-NO" sz="11200" dirty="0" smtClean="0"/>
              <a:t> </a:t>
            </a:r>
            <a:r>
              <a:rPr lang="nb-NO" sz="11200" dirty="0" err="1" smtClean="0"/>
              <a:t>their</a:t>
            </a:r>
            <a:r>
              <a:rPr lang="nb-NO" sz="11200" dirty="0" smtClean="0"/>
              <a:t> </a:t>
            </a:r>
            <a:r>
              <a:rPr lang="nb-NO" sz="11200" dirty="0" err="1" smtClean="0"/>
              <a:t>workplace</a:t>
            </a:r>
            <a:r>
              <a:rPr lang="nb-NO" sz="11200" dirty="0" smtClean="0"/>
              <a:t>?</a:t>
            </a:r>
          </a:p>
          <a:p>
            <a:r>
              <a:rPr lang="nb-NO" sz="11200" dirty="0" smtClean="0"/>
              <a:t>…. </a:t>
            </a:r>
            <a:r>
              <a:rPr lang="nb-NO" sz="11200" dirty="0" smtClean="0">
                <a:solidFill>
                  <a:srgbClr val="FF0000"/>
                </a:solidFill>
              </a:rPr>
              <a:t>AND</a:t>
            </a:r>
            <a:r>
              <a:rPr lang="nb-NO" sz="11200" dirty="0" smtClean="0"/>
              <a:t> </a:t>
            </a:r>
            <a:r>
              <a:rPr lang="nb-NO" sz="11200" dirty="0" err="1" smtClean="0"/>
              <a:t>what</a:t>
            </a:r>
            <a:r>
              <a:rPr lang="nb-NO" sz="11200" dirty="0" smtClean="0"/>
              <a:t> </a:t>
            </a:r>
            <a:r>
              <a:rPr lang="nb-NO" sz="11200" dirty="0" err="1" smtClean="0"/>
              <a:t>about</a:t>
            </a:r>
            <a:r>
              <a:rPr lang="nb-NO" sz="11200" dirty="0" smtClean="0"/>
              <a:t> </a:t>
            </a:r>
            <a:r>
              <a:rPr lang="nb-NO" sz="11200" dirty="0" err="1" smtClean="0"/>
              <a:t>the</a:t>
            </a:r>
            <a:r>
              <a:rPr lang="nb-NO" sz="11200" dirty="0" smtClean="0"/>
              <a:t> </a:t>
            </a:r>
            <a:r>
              <a:rPr lang="nb-NO" sz="11200" dirty="0" err="1" smtClean="0"/>
              <a:t>researcher</a:t>
            </a:r>
            <a:r>
              <a:rPr lang="nb-NO" sz="11200" dirty="0" smtClean="0"/>
              <a:t> as </a:t>
            </a:r>
            <a:r>
              <a:rPr lang="nb-NO" sz="11200" dirty="0" err="1" smtClean="0"/>
              <a:t>as</a:t>
            </a:r>
            <a:r>
              <a:rPr lang="nb-NO" sz="11200" dirty="0" smtClean="0"/>
              <a:t> a </a:t>
            </a:r>
            <a:r>
              <a:rPr lang="nb-NO" sz="11200" dirty="0" err="1" smtClean="0"/>
              <a:t>member</a:t>
            </a:r>
            <a:r>
              <a:rPr lang="nb-NO" sz="11200" dirty="0" smtClean="0"/>
              <a:t> </a:t>
            </a:r>
            <a:r>
              <a:rPr lang="nb-NO" sz="11200" dirty="0" err="1" smtClean="0"/>
              <a:t>of</a:t>
            </a:r>
            <a:r>
              <a:rPr lang="nb-NO" sz="11200" dirty="0" smtClean="0"/>
              <a:t> </a:t>
            </a:r>
            <a:r>
              <a:rPr lang="nb-NO" sz="11200" dirty="0" err="1" smtClean="0"/>
              <a:t>civil</a:t>
            </a:r>
            <a:r>
              <a:rPr lang="nb-NO" sz="11200" dirty="0" smtClean="0"/>
              <a:t> </a:t>
            </a:r>
            <a:r>
              <a:rPr lang="nb-NO" sz="11200" dirty="0" err="1" smtClean="0"/>
              <a:t>society</a:t>
            </a:r>
            <a:r>
              <a:rPr lang="nb-NO" sz="11200" dirty="0" smtClean="0"/>
              <a:t> </a:t>
            </a:r>
            <a:r>
              <a:rPr lang="nb-NO" sz="11200" dirty="0" err="1" smtClean="0"/>
              <a:t>communicating</a:t>
            </a:r>
            <a:r>
              <a:rPr lang="nb-NO" sz="11200" dirty="0" smtClean="0"/>
              <a:t> </a:t>
            </a:r>
            <a:r>
              <a:rPr lang="nb-NO" sz="11200" dirty="0" err="1" smtClean="0"/>
              <a:t>outside</a:t>
            </a:r>
            <a:r>
              <a:rPr lang="nb-NO" sz="11200" dirty="0" smtClean="0"/>
              <a:t> her </a:t>
            </a:r>
            <a:r>
              <a:rPr lang="nb-NO" sz="11200" dirty="0" err="1" smtClean="0"/>
              <a:t>own</a:t>
            </a:r>
            <a:r>
              <a:rPr lang="nb-NO" sz="11200" dirty="0" smtClean="0"/>
              <a:t> </a:t>
            </a:r>
            <a:r>
              <a:rPr lang="nb-NO" sz="11200" dirty="0" err="1" smtClean="0"/>
              <a:t>research</a:t>
            </a:r>
            <a:r>
              <a:rPr lang="nb-NO" sz="11200" dirty="0" smtClean="0"/>
              <a:t> area?</a:t>
            </a:r>
          </a:p>
          <a:p>
            <a:r>
              <a:rPr lang="nb-NO" sz="11200" dirty="0" err="1"/>
              <a:t>Practical</a:t>
            </a:r>
            <a:r>
              <a:rPr lang="nb-NO" sz="11200" dirty="0"/>
              <a:t> </a:t>
            </a:r>
            <a:r>
              <a:rPr lang="nb-NO" sz="11200" dirty="0" err="1" smtClean="0"/>
              <a:t>examples</a:t>
            </a:r>
            <a:r>
              <a:rPr lang="nb-NO" sz="11200" dirty="0" smtClean="0"/>
              <a:t> </a:t>
            </a:r>
            <a:r>
              <a:rPr lang="nb-NO" sz="11200" dirty="0" err="1" smtClean="0"/>
              <a:t>throughout</a:t>
            </a:r>
            <a:r>
              <a:rPr lang="nb-NO" sz="11200" dirty="0" smtClean="0"/>
              <a:t> </a:t>
            </a:r>
          </a:p>
          <a:p>
            <a:r>
              <a:rPr lang="nb-NO" sz="11200" dirty="0" err="1" smtClean="0"/>
              <a:t>Take</a:t>
            </a:r>
            <a:r>
              <a:rPr lang="nb-NO" sz="11200" dirty="0" smtClean="0"/>
              <a:t> </a:t>
            </a:r>
            <a:r>
              <a:rPr lang="nb-NO" sz="11200" dirty="0" err="1" smtClean="0"/>
              <a:t>home</a:t>
            </a:r>
            <a:r>
              <a:rPr lang="nb-NO" sz="11200" dirty="0" smtClean="0"/>
              <a:t> </a:t>
            </a:r>
            <a:r>
              <a:rPr lang="nb-NO" sz="11200" dirty="0" err="1" smtClean="0"/>
              <a:t>message</a:t>
            </a:r>
            <a:r>
              <a:rPr lang="nb-NO" sz="11200" dirty="0" smtClean="0"/>
              <a:t> and </a:t>
            </a:r>
            <a:r>
              <a:rPr lang="nb-NO" sz="11200" dirty="0" err="1"/>
              <a:t>d</a:t>
            </a:r>
            <a:r>
              <a:rPr lang="nb-NO" sz="11200" dirty="0" err="1" smtClean="0"/>
              <a:t>iscussion</a:t>
            </a:r>
            <a:endParaRPr lang="nb-NO" sz="11200" dirty="0" smtClean="0"/>
          </a:p>
          <a:p>
            <a:endParaRPr lang="nb-NO" sz="590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715" y="454270"/>
            <a:ext cx="1447800" cy="1447800"/>
          </a:xfrm>
          <a:prstGeom prst="rect">
            <a:avLst/>
          </a:prstGeom>
        </p:spPr>
      </p:pic>
    </p:spTree>
    <p:extLst>
      <p:ext uri="{BB962C8B-B14F-4D97-AF65-F5344CB8AC3E}">
        <p14:creationId xmlns:p14="http://schemas.microsoft.com/office/powerpoint/2010/main" val="252355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l"/>
            <a:r>
              <a:rPr lang="nb-NO" dirty="0" err="1"/>
              <a:t>C</a:t>
            </a:r>
            <a:r>
              <a:rPr lang="nb-NO" dirty="0" err="1" smtClean="0"/>
              <a:t>ommunication</a:t>
            </a:r>
            <a:r>
              <a:rPr lang="nb-NO" dirty="0" smtClean="0"/>
              <a:t> </a:t>
            </a:r>
            <a:r>
              <a:rPr lang="nb-NO" dirty="0" err="1"/>
              <a:t>within</a:t>
            </a:r>
            <a:r>
              <a:rPr lang="nb-NO" dirty="0"/>
              <a:t> </a:t>
            </a:r>
            <a:r>
              <a:rPr lang="nb-NO" dirty="0" err="1" smtClean="0"/>
              <a:t>the</a:t>
            </a:r>
            <a:r>
              <a:rPr lang="nb-NO" dirty="0" smtClean="0"/>
              <a:t/>
            </a:r>
            <a:br>
              <a:rPr lang="nb-NO" dirty="0" smtClean="0"/>
            </a:br>
            <a:r>
              <a:rPr lang="nb-NO" dirty="0" err="1" smtClean="0"/>
              <a:t>framework</a:t>
            </a:r>
            <a:r>
              <a:rPr lang="nb-NO" dirty="0" smtClean="0"/>
              <a:t> </a:t>
            </a:r>
            <a:r>
              <a:rPr lang="nb-NO" dirty="0" err="1"/>
              <a:t>of</a:t>
            </a:r>
            <a:r>
              <a:rPr lang="nb-NO" dirty="0"/>
              <a:t> </a:t>
            </a:r>
            <a:r>
              <a:rPr lang="nb-NO" dirty="0" err="1"/>
              <a:t>their</a:t>
            </a:r>
            <a:r>
              <a:rPr lang="nb-NO" dirty="0"/>
              <a:t> </a:t>
            </a:r>
            <a:r>
              <a:rPr lang="nb-NO" dirty="0" err="1" smtClean="0"/>
              <a:t>workplace</a:t>
            </a:r>
            <a:r>
              <a:rPr lang="nb-NO" sz="3100" dirty="0"/>
              <a:t/>
            </a:r>
            <a:br>
              <a:rPr lang="nb-NO" sz="3100" dirty="0"/>
            </a:br>
            <a:endParaRPr lang="nb-NO" sz="3100" dirty="0"/>
          </a:p>
        </p:txBody>
      </p:sp>
      <p:sp>
        <p:nvSpPr>
          <p:cNvPr id="3" name="Plassholder for innhold 2"/>
          <p:cNvSpPr>
            <a:spLocks noGrp="1"/>
          </p:cNvSpPr>
          <p:nvPr>
            <p:ph sz="half" idx="1"/>
          </p:nvPr>
        </p:nvSpPr>
        <p:spPr/>
        <p:txBody>
          <a:bodyPr>
            <a:normAutofit fontScale="85000" lnSpcReduction="20000"/>
          </a:bodyPr>
          <a:lstStyle/>
          <a:p>
            <a:r>
              <a:rPr lang="nb-NO" dirty="0" smtClean="0"/>
              <a:t>The </a:t>
            </a:r>
            <a:r>
              <a:rPr lang="nb-NO" dirty="0" err="1" smtClean="0"/>
              <a:t>university</a:t>
            </a:r>
            <a:r>
              <a:rPr lang="nb-NO" dirty="0" smtClean="0"/>
              <a:t>-setting is </a:t>
            </a:r>
            <a:r>
              <a:rPr lang="nb-NO" dirty="0" err="1" smtClean="0"/>
              <a:t>encouraging</a:t>
            </a:r>
            <a:r>
              <a:rPr lang="nb-NO" dirty="0" smtClean="0"/>
              <a:t> </a:t>
            </a:r>
            <a:r>
              <a:rPr lang="nb-NO" dirty="0" err="1" smtClean="0"/>
              <a:t>science</a:t>
            </a:r>
            <a:r>
              <a:rPr lang="nb-NO" dirty="0" smtClean="0"/>
              <a:t> </a:t>
            </a:r>
            <a:r>
              <a:rPr lang="nb-NO" dirty="0" err="1" smtClean="0"/>
              <a:t>communication</a:t>
            </a:r>
            <a:r>
              <a:rPr lang="nb-NO" dirty="0" smtClean="0"/>
              <a:t> (</a:t>
            </a:r>
            <a:r>
              <a:rPr lang="nb-NO" dirty="0" err="1" smtClean="0"/>
              <a:t>building</a:t>
            </a:r>
            <a:r>
              <a:rPr lang="nb-NO" dirty="0" smtClean="0"/>
              <a:t> </a:t>
            </a:r>
            <a:r>
              <a:rPr lang="nb-NO" dirty="0" err="1" smtClean="0"/>
              <a:t>democracy</a:t>
            </a:r>
            <a:r>
              <a:rPr lang="nb-NO" dirty="0" smtClean="0"/>
              <a:t>)</a:t>
            </a:r>
          </a:p>
          <a:p>
            <a:r>
              <a:rPr lang="nb-NO" dirty="0" err="1" smtClean="0"/>
              <a:t>However</a:t>
            </a:r>
            <a:r>
              <a:rPr lang="nb-NO" dirty="0" smtClean="0"/>
              <a:t>, </a:t>
            </a:r>
            <a:r>
              <a:rPr lang="nb-NO" dirty="0" err="1" smtClean="0"/>
              <a:t>few</a:t>
            </a:r>
            <a:r>
              <a:rPr lang="nb-NO" dirty="0" smtClean="0"/>
              <a:t> </a:t>
            </a:r>
            <a:r>
              <a:rPr lang="nb-NO" dirty="0" err="1" smtClean="0"/>
              <a:t>incentives</a:t>
            </a:r>
            <a:r>
              <a:rPr lang="nb-NO" dirty="0" smtClean="0"/>
              <a:t> to </a:t>
            </a:r>
            <a:r>
              <a:rPr lang="nb-NO" dirty="0" err="1" smtClean="0"/>
              <a:t>communicate</a:t>
            </a:r>
            <a:r>
              <a:rPr lang="nb-NO" dirty="0" smtClean="0"/>
              <a:t> </a:t>
            </a:r>
          </a:p>
          <a:p>
            <a:r>
              <a:rPr lang="nb-NO" dirty="0" smtClean="0"/>
              <a:t>The </a:t>
            </a:r>
            <a:r>
              <a:rPr lang="nb-NO" dirty="0" err="1" smtClean="0"/>
              <a:t>ethics</a:t>
            </a:r>
            <a:r>
              <a:rPr lang="nb-NO" dirty="0" smtClean="0"/>
              <a:t> </a:t>
            </a:r>
            <a:r>
              <a:rPr lang="nb-NO" dirty="0" err="1" smtClean="0"/>
              <a:t>of</a:t>
            </a:r>
            <a:r>
              <a:rPr lang="nb-NO" dirty="0" smtClean="0"/>
              <a:t> </a:t>
            </a:r>
            <a:r>
              <a:rPr lang="nb-NO" dirty="0" err="1" smtClean="0"/>
              <a:t>communication</a:t>
            </a:r>
            <a:r>
              <a:rPr lang="nb-NO" dirty="0" smtClean="0"/>
              <a:t> (The Norwegian National Research </a:t>
            </a:r>
            <a:r>
              <a:rPr lang="nb-NO" dirty="0" err="1" smtClean="0"/>
              <a:t>Ethics</a:t>
            </a:r>
            <a:r>
              <a:rPr lang="nb-NO" dirty="0" smtClean="0"/>
              <a:t> Committees)</a:t>
            </a:r>
          </a:p>
          <a:p>
            <a:r>
              <a:rPr lang="nb-NO" dirty="0" smtClean="0"/>
              <a:t>Guidelines for </a:t>
            </a:r>
            <a:r>
              <a:rPr lang="nb-NO" dirty="0" err="1" smtClean="0"/>
              <a:t>research</a:t>
            </a:r>
            <a:r>
              <a:rPr lang="nb-NO" dirty="0" smtClean="0"/>
              <a:t> </a:t>
            </a:r>
            <a:r>
              <a:rPr lang="nb-NO" dirty="0" err="1" smtClean="0"/>
              <a:t>ethics</a:t>
            </a:r>
            <a:r>
              <a:rPr lang="nb-NO" dirty="0" smtClean="0"/>
              <a:t> in </a:t>
            </a:r>
            <a:r>
              <a:rPr lang="nb-NO" dirty="0" err="1" smtClean="0"/>
              <a:t>the</a:t>
            </a:r>
            <a:r>
              <a:rPr lang="nb-NO" dirty="0" smtClean="0"/>
              <a:t> </a:t>
            </a:r>
            <a:r>
              <a:rPr lang="nb-NO" dirty="0" err="1" smtClean="0"/>
              <a:t>social</a:t>
            </a:r>
            <a:r>
              <a:rPr lang="nb-NO" dirty="0" smtClean="0"/>
              <a:t> </a:t>
            </a:r>
            <a:r>
              <a:rPr lang="nb-NO" dirty="0" err="1" smtClean="0"/>
              <a:t>sciences</a:t>
            </a:r>
            <a:r>
              <a:rPr lang="nb-NO" dirty="0" smtClean="0"/>
              <a:t>, </a:t>
            </a:r>
            <a:r>
              <a:rPr lang="nb-NO" dirty="0" err="1" smtClean="0"/>
              <a:t>law</a:t>
            </a:r>
            <a:r>
              <a:rPr lang="nb-NO" dirty="0" smtClean="0"/>
              <a:t> and </a:t>
            </a:r>
            <a:r>
              <a:rPr lang="nb-NO" dirty="0" err="1" smtClean="0"/>
              <a:t>the</a:t>
            </a:r>
            <a:r>
              <a:rPr lang="nb-NO" dirty="0" smtClean="0"/>
              <a:t> </a:t>
            </a:r>
            <a:r>
              <a:rPr lang="nb-NO" dirty="0" err="1" smtClean="0"/>
              <a:t>humanities</a:t>
            </a:r>
            <a:endParaRPr lang="nb-NO" dirty="0"/>
          </a:p>
        </p:txBody>
      </p:sp>
      <p:sp>
        <p:nvSpPr>
          <p:cNvPr id="5" name="Plassholder for innhold 4"/>
          <p:cNvSpPr>
            <a:spLocks noGrp="1"/>
          </p:cNvSpPr>
          <p:nvPr>
            <p:ph sz="half" idx="2"/>
          </p:nvPr>
        </p:nvSpPr>
        <p:spPr/>
        <p:txBody>
          <a:bodyPr>
            <a:normAutofit fontScale="85000" lnSpcReduction="20000"/>
          </a:bodyPr>
          <a:lstStyle/>
          <a:p>
            <a:pPr marL="0" indent="0">
              <a:buNone/>
            </a:pP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854" y="1600200"/>
            <a:ext cx="3208834" cy="4376491"/>
          </a:xfrm>
          <a:prstGeom prst="rect">
            <a:avLst/>
          </a:prstGeom>
        </p:spPr>
      </p:pic>
    </p:spTree>
    <p:extLst>
      <p:ext uri="{BB962C8B-B14F-4D97-AF65-F5344CB8AC3E}">
        <p14:creationId xmlns:p14="http://schemas.microsoft.com/office/powerpoint/2010/main" val="1974492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l"/>
            <a:r>
              <a:rPr lang="nb-NO" dirty="0" err="1"/>
              <a:t>C</a:t>
            </a:r>
            <a:r>
              <a:rPr lang="nb-NO" dirty="0" err="1" smtClean="0"/>
              <a:t>ommunication</a:t>
            </a:r>
            <a:r>
              <a:rPr lang="nb-NO" dirty="0" smtClean="0"/>
              <a:t> </a:t>
            </a:r>
            <a:r>
              <a:rPr lang="nb-NO" dirty="0" err="1"/>
              <a:t>within</a:t>
            </a:r>
            <a:r>
              <a:rPr lang="nb-NO" dirty="0"/>
              <a:t> </a:t>
            </a:r>
            <a:r>
              <a:rPr lang="nb-NO" dirty="0" err="1" smtClean="0"/>
              <a:t>the</a:t>
            </a:r>
            <a:r>
              <a:rPr lang="nb-NO" dirty="0" smtClean="0"/>
              <a:t/>
            </a:r>
            <a:br>
              <a:rPr lang="nb-NO" dirty="0" smtClean="0"/>
            </a:br>
            <a:r>
              <a:rPr lang="nb-NO" dirty="0" err="1" smtClean="0"/>
              <a:t>framework</a:t>
            </a:r>
            <a:r>
              <a:rPr lang="nb-NO" dirty="0" smtClean="0"/>
              <a:t> </a:t>
            </a:r>
            <a:r>
              <a:rPr lang="nb-NO" dirty="0" err="1"/>
              <a:t>of</a:t>
            </a:r>
            <a:r>
              <a:rPr lang="nb-NO" dirty="0"/>
              <a:t> </a:t>
            </a:r>
            <a:r>
              <a:rPr lang="nb-NO" dirty="0" err="1"/>
              <a:t>their</a:t>
            </a:r>
            <a:r>
              <a:rPr lang="nb-NO" dirty="0"/>
              <a:t> </a:t>
            </a:r>
            <a:r>
              <a:rPr lang="nb-NO" dirty="0" err="1" smtClean="0"/>
              <a:t>workplace</a:t>
            </a:r>
            <a:r>
              <a:rPr lang="nb-NO" sz="3100" dirty="0"/>
              <a:t/>
            </a:r>
            <a:br>
              <a:rPr lang="nb-NO" sz="3100" dirty="0"/>
            </a:br>
            <a:endParaRPr lang="nb-NO" sz="310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816" y="274638"/>
            <a:ext cx="1050780" cy="1433146"/>
          </a:xfrm>
          <a:prstGeom prst="rect">
            <a:avLst/>
          </a:prstGeom>
        </p:spPr>
      </p:pic>
      <p:pic>
        <p:nvPicPr>
          <p:cNvPr id="8" name="Plassholder for innhold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054" y="4302795"/>
            <a:ext cx="8596334" cy="937419"/>
          </a:xfrm>
          <a:solidFill>
            <a:schemeClr val="tx2">
              <a:lumMod val="60000"/>
              <a:lumOff val="40000"/>
            </a:schemeClr>
          </a:solidFill>
          <a:ln w="38100">
            <a:solidFill>
              <a:schemeClr val="tx2"/>
            </a:solidFill>
          </a:ln>
        </p:spPr>
      </p:pic>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3615" y="2054986"/>
            <a:ext cx="6309907" cy="1569856"/>
          </a:xfrm>
          <a:prstGeom prst="rect">
            <a:avLst/>
          </a:prstGeom>
          <a:ln w="38100">
            <a:solidFill>
              <a:schemeClr val="tx2"/>
            </a:solidFill>
          </a:ln>
        </p:spPr>
      </p:pic>
    </p:spTree>
    <p:extLst>
      <p:ext uri="{BB962C8B-B14F-4D97-AF65-F5344CB8AC3E}">
        <p14:creationId xmlns:p14="http://schemas.microsoft.com/office/powerpoint/2010/main" val="617917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l"/>
            <a:r>
              <a:rPr lang="nb-NO" dirty="0" err="1"/>
              <a:t>C</a:t>
            </a:r>
            <a:r>
              <a:rPr lang="nb-NO" dirty="0" err="1" smtClean="0"/>
              <a:t>ommunication</a:t>
            </a:r>
            <a:r>
              <a:rPr lang="nb-NO" dirty="0" smtClean="0"/>
              <a:t> </a:t>
            </a:r>
            <a:r>
              <a:rPr lang="nb-NO" dirty="0" err="1"/>
              <a:t>within</a:t>
            </a:r>
            <a:r>
              <a:rPr lang="nb-NO" dirty="0"/>
              <a:t> </a:t>
            </a:r>
            <a:r>
              <a:rPr lang="nb-NO" dirty="0" err="1" smtClean="0"/>
              <a:t>the</a:t>
            </a:r>
            <a:r>
              <a:rPr lang="nb-NO" dirty="0" smtClean="0"/>
              <a:t/>
            </a:r>
            <a:br>
              <a:rPr lang="nb-NO" dirty="0" smtClean="0"/>
            </a:br>
            <a:r>
              <a:rPr lang="nb-NO" dirty="0" err="1" smtClean="0"/>
              <a:t>framework</a:t>
            </a:r>
            <a:r>
              <a:rPr lang="nb-NO" dirty="0" smtClean="0"/>
              <a:t> </a:t>
            </a:r>
            <a:r>
              <a:rPr lang="nb-NO" dirty="0" err="1"/>
              <a:t>of</a:t>
            </a:r>
            <a:r>
              <a:rPr lang="nb-NO" dirty="0"/>
              <a:t> </a:t>
            </a:r>
            <a:r>
              <a:rPr lang="nb-NO" dirty="0" err="1"/>
              <a:t>their</a:t>
            </a:r>
            <a:r>
              <a:rPr lang="nb-NO" dirty="0"/>
              <a:t> </a:t>
            </a:r>
            <a:r>
              <a:rPr lang="nb-NO" dirty="0" err="1" smtClean="0"/>
              <a:t>workplace</a:t>
            </a:r>
            <a:r>
              <a:rPr lang="nb-NO" sz="3100" dirty="0"/>
              <a:t/>
            </a:r>
            <a:br>
              <a:rPr lang="nb-NO" sz="3100" dirty="0"/>
            </a:br>
            <a:endParaRPr lang="nb-NO" sz="310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816" y="274638"/>
            <a:ext cx="1050780" cy="1433146"/>
          </a:xfrm>
          <a:prstGeom prst="rect">
            <a:avLst/>
          </a:prstGeom>
        </p:spPr>
      </p:pic>
      <p:sp>
        <p:nvSpPr>
          <p:cNvPr id="3" name="Plassholder for innhold 2"/>
          <p:cNvSpPr>
            <a:spLocks noGrp="1"/>
          </p:cNvSpPr>
          <p:nvPr>
            <p:ph idx="1"/>
          </p:nvPr>
        </p:nvSpPr>
        <p:spPr/>
        <p:txBody>
          <a:bodyPr/>
          <a:lstStyle/>
          <a:p>
            <a:r>
              <a:rPr lang="nb-NO" dirty="0" err="1" smtClean="0"/>
              <a:t>Pitfalls</a:t>
            </a:r>
            <a:r>
              <a:rPr lang="nb-NO" dirty="0" smtClean="0"/>
              <a:t>:</a:t>
            </a:r>
          </a:p>
          <a:p>
            <a:pPr lvl="1"/>
            <a:r>
              <a:rPr lang="nb-NO" dirty="0" smtClean="0"/>
              <a:t>Helsinki </a:t>
            </a:r>
            <a:r>
              <a:rPr lang="nb-NO" dirty="0" err="1" smtClean="0"/>
              <a:t>declaration</a:t>
            </a:r>
            <a:r>
              <a:rPr lang="nb-NO" dirty="0" smtClean="0"/>
              <a:t>: </a:t>
            </a:r>
            <a:r>
              <a:rPr lang="nb-NO" dirty="0" err="1" smtClean="0"/>
              <a:t>Communicate</a:t>
            </a:r>
            <a:r>
              <a:rPr lang="nb-NO" dirty="0" smtClean="0"/>
              <a:t> </a:t>
            </a:r>
            <a:r>
              <a:rPr lang="nb-NO" dirty="0" err="1" smtClean="0"/>
              <a:t>both</a:t>
            </a:r>
            <a:r>
              <a:rPr lang="nb-NO" dirty="0" smtClean="0"/>
              <a:t> positive and negative </a:t>
            </a:r>
            <a:r>
              <a:rPr lang="nb-NO" dirty="0" err="1" smtClean="0"/>
              <a:t>results</a:t>
            </a:r>
            <a:endParaRPr lang="nb-NO" dirty="0" smtClean="0"/>
          </a:p>
          <a:p>
            <a:pPr lvl="1"/>
            <a:r>
              <a:rPr lang="nb-NO" dirty="0" smtClean="0"/>
              <a:t>Be alert </a:t>
            </a:r>
            <a:r>
              <a:rPr lang="nb-NO" dirty="0" err="1" smtClean="0"/>
              <a:t>when</a:t>
            </a:r>
            <a:r>
              <a:rPr lang="nb-NO" dirty="0" smtClean="0"/>
              <a:t> </a:t>
            </a:r>
            <a:r>
              <a:rPr lang="nb-NO" dirty="0" err="1" smtClean="0"/>
              <a:t>talking</a:t>
            </a:r>
            <a:r>
              <a:rPr lang="nb-NO" dirty="0" smtClean="0"/>
              <a:t> to journalists</a:t>
            </a:r>
          </a:p>
          <a:p>
            <a:pPr lvl="1"/>
            <a:r>
              <a:rPr lang="nb-NO" dirty="0" smtClean="0"/>
              <a:t>State </a:t>
            </a:r>
            <a:r>
              <a:rPr lang="nb-NO" dirty="0" err="1" smtClean="0"/>
              <a:t>conflicts</a:t>
            </a:r>
            <a:r>
              <a:rPr lang="nb-NO" dirty="0" smtClean="0"/>
              <a:t> </a:t>
            </a:r>
            <a:r>
              <a:rPr lang="nb-NO" dirty="0" err="1" smtClean="0"/>
              <a:t>of</a:t>
            </a:r>
            <a:r>
              <a:rPr lang="nb-NO" dirty="0" smtClean="0"/>
              <a:t> </a:t>
            </a:r>
            <a:r>
              <a:rPr lang="nb-NO" dirty="0" err="1" smtClean="0"/>
              <a:t>interest</a:t>
            </a:r>
            <a:endParaRPr lang="nb-NO" dirty="0" smtClean="0"/>
          </a:p>
          <a:p>
            <a:pPr lvl="1"/>
            <a:r>
              <a:rPr lang="nb-NO" dirty="0" smtClean="0"/>
              <a:t>Be up front </a:t>
            </a:r>
            <a:r>
              <a:rPr lang="nb-NO" dirty="0" err="1" smtClean="0"/>
              <a:t>with</a:t>
            </a:r>
            <a:r>
              <a:rPr lang="nb-NO" dirty="0" smtClean="0"/>
              <a:t> </a:t>
            </a:r>
            <a:r>
              <a:rPr lang="nb-NO" dirty="0" err="1" smtClean="0"/>
              <a:t>financing</a:t>
            </a:r>
            <a:endParaRPr lang="nb-NO" dirty="0" smtClean="0"/>
          </a:p>
          <a:p>
            <a:pPr lvl="1"/>
            <a:r>
              <a:rPr lang="nb-NO" dirty="0" smtClean="0"/>
              <a:t>Be </a:t>
            </a:r>
            <a:r>
              <a:rPr lang="nb-NO" dirty="0" err="1" smtClean="0"/>
              <a:t>sincere</a:t>
            </a:r>
            <a:r>
              <a:rPr lang="nb-NO" dirty="0" smtClean="0"/>
              <a:t> as to </a:t>
            </a:r>
            <a:r>
              <a:rPr lang="nb-NO" dirty="0" err="1" smtClean="0"/>
              <a:t>the</a:t>
            </a:r>
            <a:r>
              <a:rPr lang="nb-NO" dirty="0" smtClean="0"/>
              <a:t> </a:t>
            </a:r>
            <a:r>
              <a:rPr lang="nb-NO" dirty="0" err="1" smtClean="0"/>
              <a:t>robustness</a:t>
            </a:r>
            <a:r>
              <a:rPr lang="nb-NO" dirty="0" smtClean="0"/>
              <a:t> </a:t>
            </a:r>
            <a:r>
              <a:rPr lang="nb-NO" dirty="0" err="1" smtClean="0"/>
              <a:t>of</a:t>
            </a:r>
            <a:r>
              <a:rPr lang="nb-NO" dirty="0" smtClean="0"/>
              <a:t> </a:t>
            </a:r>
            <a:r>
              <a:rPr lang="nb-NO" dirty="0" err="1" smtClean="0"/>
              <a:t>your</a:t>
            </a:r>
            <a:r>
              <a:rPr lang="nb-NO" dirty="0" smtClean="0"/>
              <a:t> </a:t>
            </a:r>
            <a:r>
              <a:rPr lang="nb-NO" dirty="0" err="1" smtClean="0"/>
              <a:t>findings</a:t>
            </a:r>
            <a:endParaRPr lang="nb-NO" dirty="0" smtClean="0"/>
          </a:p>
          <a:p>
            <a:pPr lvl="1"/>
            <a:r>
              <a:rPr lang="nb-NO" dirty="0" err="1" smtClean="0"/>
              <a:t>Especially</a:t>
            </a:r>
            <a:r>
              <a:rPr lang="nb-NO" dirty="0" smtClean="0"/>
              <a:t> </a:t>
            </a:r>
            <a:r>
              <a:rPr lang="nb-NO" dirty="0" err="1" smtClean="0"/>
              <a:t>when</a:t>
            </a:r>
            <a:r>
              <a:rPr lang="nb-NO" dirty="0" smtClean="0"/>
              <a:t> </a:t>
            </a:r>
            <a:r>
              <a:rPr lang="nb-NO" dirty="0" err="1" smtClean="0"/>
              <a:t>the</a:t>
            </a:r>
            <a:r>
              <a:rPr lang="nb-NO" dirty="0" smtClean="0"/>
              <a:t> </a:t>
            </a:r>
            <a:r>
              <a:rPr lang="nb-NO" dirty="0" err="1" smtClean="0"/>
              <a:t>results</a:t>
            </a:r>
            <a:r>
              <a:rPr lang="nb-NO" dirty="0" smtClean="0"/>
              <a:t> </a:t>
            </a:r>
            <a:r>
              <a:rPr lang="nb-NO" dirty="0" err="1" smtClean="0"/>
              <a:t>may</a:t>
            </a:r>
            <a:r>
              <a:rPr lang="nb-NO" dirty="0" smtClean="0"/>
              <a:t> have </a:t>
            </a:r>
            <a:r>
              <a:rPr lang="nb-NO" dirty="0" err="1" smtClean="0"/>
              <a:t>large</a:t>
            </a:r>
            <a:r>
              <a:rPr lang="nb-NO" dirty="0" smtClean="0"/>
              <a:t> </a:t>
            </a:r>
            <a:r>
              <a:rPr lang="nb-NO" dirty="0" err="1" smtClean="0"/>
              <a:t>societal</a:t>
            </a:r>
            <a:r>
              <a:rPr lang="nb-NO" dirty="0" smtClean="0"/>
              <a:t> </a:t>
            </a:r>
            <a:r>
              <a:rPr lang="nb-NO" dirty="0" err="1" smtClean="0"/>
              <a:t>implications</a:t>
            </a:r>
            <a:r>
              <a:rPr lang="nb-NO" dirty="0" smtClean="0"/>
              <a:t> </a:t>
            </a:r>
            <a:endParaRPr lang="nb-NO" dirty="0"/>
          </a:p>
        </p:txBody>
      </p:sp>
    </p:spTree>
    <p:extLst>
      <p:ext uri="{BB962C8B-B14F-4D97-AF65-F5344CB8AC3E}">
        <p14:creationId xmlns:p14="http://schemas.microsoft.com/office/powerpoint/2010/main" val="1898099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9615" y="430793"/>
            <a:ext cx="8229600" cy="1624501"/>
          </a:xfrm>
        </p:spPr>
        <p:txBody>
          <a:bodyPr>
            <a:normAutofit fontScale="90000"/>
          </a:bodyPr>
          <a:lstStyle/>
          <a:p>
            <a:pPr algn="l"/>
            <a:r>
              <a:rPr lang="nb-NO" sz="3100" dirty="0" err="1" smtClean="0"/>
              <a:t>What</a:t>
            </a:r>
            <a:r>
              <a:rPr lang="nb-NO" sz="3100" dirty="0" smtClean="0"/>
              <a:t> </a:t>
            </a:r>
            <a:r>
              <a:rPr lang="nb-NO" sz="3100" dirty="0" err="1"/>
              <a:t>about</a:t>
            </a:r>
            <a:r>
              <a:rPr lang="nb-NO" sz="3100" dirty="0"/>
              <a:t> </a:t>
            </a:r>
            <a:r>
              <a:rPr lang="nb-NO" sz="3100" dirty="0" err="1"/>
              <a:t>the</a:t>
            </a:r>
            <a:r>
              <a:rPr lang="nb-NO" sz="3100" dirty="0"/>
              <a:t> </a:t>
            </a:r>
            <a:r>
              <a:rPr lang="nb-NO" sz="3100" dirty="0" err="1"/>
              <a:t>researcher</a:t>
            </a:r>
            <a:r>
              <a:rPr lang="nb-NO" sz="3100" dirty="0"/>
              <a:t> as </a:t>
            </a:r>
            <a:r>
              <a:rPr lang="nb-NO" sz="3100" dirty="0" err="1"/>
              <a:t>as</a:t>
            </a:r>
            <a:r>
              <a:rPr lang="nb-NO" sz="3100" dirty="0"/>
              <a:t> a </a:t>
            </a:r>
            <a:r>
              <a:rPr lang="nb-NO" sz="3100" dirty="0" err="1"/>
              <a:t>member</a:t>
            </a:r>
            <a:r>
              <a:rPr lang="nb-NO" sz="3100" dirty="0"/>
              <a:t> </a:t>
            </a:r>
            <a:r>
              <a:rPr lang="nb-NO" sz="3100" dirty="0" smtClean="0"/>
              <a:t/>
            </a:r>
            <a:br>
              <a:rPr lang="nb-NO" sz="3100" dirty="0" smtClean="0"/>
            </a:br>
            <a:r>
              <a:rPr lang="nb-NO" sz="3100" dirty="0" err="1" smtClean="0"/>
              <a:t>of</a:t>
            </a:r>
            <a:r>
              <a:rPr lang="nb-NO" sz="3100" dirty="0" smtClean="0"/>
              <a:t> </a:t>
            </a:r>
            <a:r>
              <a:rPr lang="nb-NO" sz="3100" dirty="0" err="1"/>
              <a:t>civil</a:t>
            </a:r>
            <a:r>
              <a:rPr lang="nb-NO" sz="3100" dirty="0"/>
              <a:t> </a:t>
            </a:r>
            <a:r>
              <a:rPr lang="nb-NO" sz="3100" dirty="0" err="1"/>
              <a:t>society</a:t>
            </a:r>
            <a:r>
              <a:rPr lang="nb-NO" sz="3100" dirty="0"/>
              <a:t> </a:t>
            </a:r>
            <a:r>
              <a:rPr lang="nb-NO" sz="3100" dirty="0" err="1"/>
              <a:t>communicating</a:t>
            </a:r>
            <a:r>
              <a:rPr lang="nb-NO" sz="3100" dirty="0"/>
              <a:t> </a:t>
            </a:r>
            <a:r>
              <a:rPr lang="nb-NO" sz="3100" dirty="0" err="1"/>
              <a:t>outside</a:t>
            </a:r>
            <a:r>
              <a:rPr lang="nb-NO" sz="3100" dirty="0"/>
              <a:t> her </a:t>
            </a:r>
            <a:r>
              <a:rPr lang="nb-NO" sz="3100" dirty="0" err="1"/>
              <a:t>own</a:t>
            </a:r>
            <a:r>
              <a:rPr lang="nb-NO" sz="3100" dirty="0"/>
              <a:t> </a:t>
            </a:r>
            <a:r>
              <a:rPr lang="nb-NO" sz="3100" dirty="0" err="1"/>
              <a:t>research</a:t>
            </a:r>
            <a:r>
              <a:rPr lang="nb-NO" sz="3100" dirty="0"/>
              <a:t> area?</a:t>
            </a:r>
            <a:r>
              <a:rPr lang="nb-NO" sz="9600" dirty="0"/>
              <a:t/>
            </a:r>
            <a:br>
              <a:rPr lang="nb-NO" sz="9600" dirty="0"/>
            </a:br>
            <a:r>
              <a:rPr lang="nb-NO" sz="3100" dirty="0"/>
              <a:t/>
            </a:r>
            <a:br>
              <a:rPr lang="nb-NO" sz="3100" dirty="0"/>
            </a:br>
            <a:endParaRPr lang="nb-NO" sz="310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35" y="274638"/>
            <a:ext cx="1050780" cy="1433146"/>
          </a:xfrm>
          <a:prstGeom prst="rect">
            <a:avLst/>
          </a:prstGeom>
        </p:spPr>
      </p:pic>
      <p:sp>
        <p:nvSpPr>
          <p:cNvPr id="9" name="TekstSylinder 8"/>
          <p:cNvSpPr txBox="1"/>
          <p:nvPr/>
        </p:nvSpPr>
        <p:spPr>
          <a:xfrm>
            <a:off x="782514" y="2055294"/>
            <a:ext cx="896815" cy="369332"/>
          </a:xfrm>
          <a:prstGeom prst="rect">
            <a:avLst/>
          </a:prstGeom>
          <a:noFill/>
        </p:spPr>
        <p:txBody>
          <a:bodyPr wrap="square" rtlCol="0">
            <a:spAutoFit/>
          </a:bodyPr>
          <a:lstStyle/>
          <a:p>
            <a:r>
              <a:rPr lang="nb-NO" dirty="0" smtClean="0"/>
              <a:t>«</a:t>
            </a:r>
            <a:endParaRPr lang="nb-NO" dirty="0"/>
          </a:p>
        </p:txBody>
      </p:sp>
      <p:pic>
        <p:nvPicPr>
          <p:cNvPr id="10" name="Plassholder for innhold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7371" y="2239960"/>
            <a:ext cx="8640783" cy="1255583"/>
          </a:xfrm>
          <a:prstGeom prst="rect">
            <a:avLst/>
          </a:prstGeom>
          <a:ln w="38100">
            <a:solidFill>
              <a:schemeClr val="tx2"/>
            </a:solidFill>
          </a:ln>
        </p:spPr>
      </p:pic>
      <p:sp>
        <p:nvSpPr>
          <p:cNvPr id="5" name="TekstSylinder 4"/>
          <p:cNvSpPr txBox="1"/>
          <p:nvPr/>
        </p:nvSpPr>
        <p:spPr>
          <a:xfrm>
            <a:off x="2022231" y="4739054"/>
            <a:ext cx="6331798" cy="584775"/>
          </a:xfrm>
          <a:prstGeom prst="rect">
            <a:avLst/>
          </a:prstGeom>
          <a:noFill/>
        </p:spPr>
        <p:txBody>
          <a:bodyPr wrap="none" rtlCol="0">
            <a:spAutoFit/>
          </a:bodyPr>
          <a:lstStyle/>
          <a:p>
            <a:r>
              <a:rPr lang="nb-NO" sz="3200" dirty="0" smtClean="0"/>
              <a:t>To be </a:t>
            </a:r>
            <a:r>
              <a:rPr lang="nb-NO" sz="3200" dirty="0" err="1" smtClean="0"/>
              <a:t>continued</a:t>
            </a:r>
            <a:r>
              <a:rPr lang="nb-NO" sz="3200" dirty="0" smtClean="0"/>
              <a:t> and </a:t>
            </a:r>
            <a:r>
              <a:rPr lang="nb-NO" sz="3200" dirty="0" err="1" smtClean="0"/>
              <a:t>discussed</a:t>
            </a:r>
            <a:r>
              <a:rPr lang="nb-NO" sz="3200" dirty="0" smtClean="0"/>
              <a:t>………..</a:t>
            </a:r>
            <a:endParaRPr lang="nb-NO" sz="3200" dirty="0"/>
          </a:p>
        </p:txBody>
      </p:sp>
    </p:spTree>
    <p:extLst>
      <p:ext uri="{BB962C8B-B14F-4D97-AF65-F5344CB8AC3E}">
        <p14:creationId xmlns:p14="http://schemas.microsoft.com/office/powerpoint/2010/main" val="1369424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Take</a:t>
            </a:r>
            <a:r>
              <a:rPr lang="nb-NO" dirty="0" smtClean="0"/>
              <a:t> </a:t>
            </a:r>
            <a:r>
              <a:rPr lang="nb-NO" dirty="0" err="1" smtClean="0"/>
              <a:t>home</a:t>
            </a:r>
            <a:r>
              <a:rPr lang="nb-NO" dirty="0" smtClean="0"/>
              <a:t> </a:t>
            </a:r>
            <a:r>
              <a:rPr lang="nb-NO" dirty="0" err="1" smtClean="0"/>
              <a:t>messages</a:t>
            </a:r>
            <a:endParaRPr lang="nb-NO" dirty="0"/>
          </a:p>
        </p:txBody>
      </p:sp>
      <p:sp>
        <p:nvSpPr>
          <p:cNvPr id="3" name="Plassholder for innhold 2"/>
          <p:cNvSpPr>
            <a:spLocks noGrp="1"/>
          </p:cNvSpPr>
          <p:nvPr>
            <p:ph idx="1"/>
          </p:nvPr>
        </p:nvSpPr>
        <p:spPr/>
        <p:txBody>
          <a:bodyPr>
            <a:normAutofit lnSpcReduction="10000"/>
          </a:bodyPr>
          <a:lstStyle/>
          <a:p>
            <a:r>
              <a:rPr lang="nb-NO" dirty="0" err="1" smtClean="0"/>
              <a:t>Researchers</a:t>
            </a:r>
            <a:r>
              <a:rPr lang="nb-NO" dirty="0" smtClean="0"/>
              <a:t> have an </a:t>
            </a:r>
            <a:r>
              <a:rPr lang="nb-NO" dirty="0" err="1" smtClean="0"/>
              <a:t>obligation</a:t>
            </a:r>
            <a:r>
              <a:rPr lang="nb-NO" dirty="0" smtClean="0"/>
              <a:t> to </a:t>
            </a:r>
            <a:r>
              <a:rPr lang="nb-NO" dirty="0" err="1" smtClean="0"/>
              <a:t>communicate</a:t>
            </a:r>
            <a:r>
              <a:rPr lang="nb-NO" dirty="0" smtClean="0"/>
              <a:t> </a:t>
            </a:r>
            <a:r>
              <a:rPr lang="nb-NO" dirty="0" err="1" smtClean="0"/>
              <a:t>science</a:t>
            </a:r>
            <a:r>
              <a:rPr lang="nb-NO" dirty="0" smtClean="0"/>
              <a:t> </a:t>
            </a:r>
            <a:r>
              <a:rPr lang="nb-NO" dirty="0" err="1" smtClean="0"/>
              <a:t>outside</a:t>
            </a:r>
            <a:r>
              <a:rPr lang="nb-NO" dirty="0" smtClean="0"/>
              <a:t> </a:t>
            </a:r>
            <a:r>
              <a:rPr lang="nb-NO" dirty="0" err="1" smtClean="0"/>
              <a:t>the</a:t>
            </a:r>
            <a:r>
              <a:rPr lang="nb-NO" dirty="0" smtClean="0"/>
              <a:t> </a:t>
            </a:r>
            <a:r>
              <a:rPr lang="nb-NO" dirty="0" err="1" smtClean="0"/>
              <a:t>academic</a:t>
            </a:r>
            <a:r>
              <a:rPr lang="nb-NO" dirty="0" smtClean="0"/>
              <a:t> </a:t>
            </a:r>
            <a:r>
              <a:rPr lang="nb-NO" dirty="0" err="1" smtClean="0"/>
              <a:t>community</a:t>
            </a:r>
            <a:endParaRPr lang="nb-NO" dirty="0" smtClean="0"/>
          </a:p>
          <a:p>
            <a:r>
              <a:rPr lang="nb-NO" dirty="0" err="1" smtClean="0"/>
              <a:t>Use</a:t>
            </a:r>
            <a:r>
              <a:rPr lang="nb-NO" dirty="0" smtClean="0"/>
              <a:t> all </a:t>
            </a:r>
            <a:r>
              <a:rPr lang="nb-NO" dirty="0" err="1" smtClean="0"/>
              <a:t>communication</a:t>
            </a:r>
            <a:r>
              <a:rPr lang="nb-NO" dirty="0" smtClean="0"/>
              <a:t> </a:t>
            </a:r>
            <a:r>
              <a:rPr lang="nb-NO" dirty="0" err="1" smtClean="0"/>
              <a:t>models</a:t>
            </a:r>
            <a:r>
              <a:rPr lang="nb-NO" dirty="0" smtClean="0"/>
              <a:t> (it is not a </a:t>
            </a:r>
            <a:r>
              <a:rPr lang="nb-NO" dirty="0" err="1" smtClean="0"/>
              <a:t>defeat</a:t>
            </a:r>
            <a:r>
              <a:rPr lang="nb-NO" dirty="0" smtClean="0"/>
              <a:t> to </a:t>
            </a:r>
            <a:r>
              <a:rPr lang="nb-NO" dirty="0" err="1" smtClean="0"/>
              <a:t>use</a:t>
            </a:r>
            <a:r>
              <a:rPr lang="nb-NO" dirty="0" smtClean="0"/>
              <a:t> </a:t>
            </a:r>
            <a:r>
              <a:rPr lang="nb-NO" dirty="0" err="1" smtClean="0"/>
              <a:t>the</a:t>
            </a:r>
            <a:r>
              <a:rPr lang="nb-NO" dirty="0" smtClean="0"/>
              <a:t> linear </a:t>
            </a:r>
            <a:r>
              <a:rPr lang="nb-NO" dirty="0" err="1" smtClean="0"/>
              <a:t>dissemination</a:t>
            </a:r>
            <a:r>
              <a:rPr lang="nb-NO" dirty="0" smtClean="0"/>
              <a:t> </a:t>
            </a:r>
            <a:r>
              <a:rPr lang="nb-NO" dirty="0" err="1" smtClean="0"/>
              <a:t>model</a:t>
            </a:r>
            <a:r>
              <a:rPr lang="nb-NO" dirty="0" smtClean="0"/>
              <a:t>) </a:t>
            </a:r>
          </a:p>
          <a:p>
            <a:r>
              <a:rPr lang="nb-NO" dirty="0" err="1" smtClean="0"/>
              <a:t>Use</a:t>
            </a:r>
            <a:r>
              <a:rPr lang="nb-NO" dirty="0" smtClean="0"/>
              <a:t> </a:t>
            </a:r>
            <a:r>
              <a:rPr lang="nb-NO" dirty="0" err="1" smtClean="0"/>
              <a:t>the</a:t>
            </a:r>
            <a:r>
              <a:rPr lang="nb-NO" dirty="0" smtClean="0"/>
              <a:t> </a:t>
            </a:r>
            <a:r>
              <a:rPr lang="nb-NO" dirty="0" err="1" smtClean="0"/>
              <a:t>model</a:t>
            </a:r>
            <a:r>
              <a:rPr lang="nb-NO" dirty="0" smtClean="0"/>
              <a:t> </a:t>
            </a:r>
            <a:r>
              <a:rPr lang="nb-NO" dirty="0" err="1" smtClean="0"/>
              <a:t>that</a:t>
            </a:r>
            <a:r>
              <a:rPr lang="nb-NO" dirty="0" smtClean="0"/>
              <a:t> </a:t>
            </a:r>
            <a:r>
              <a:rPr lang="nb-NO" dirty="0" err="1" smtClean="0"/>
              <a:t>suits</a:t>
            </a:r>
            <a:r>
              <a:rPr lang="nb-NO" dirty="0" smtClean="0"/>
              <a:t> </a:t>
            </a:r>
            <a:r>
              <a:rPr lang="nb-NO" dirty="0" err="1" smtClean="0"/>
              <a:t>the</a:t>
            </a:r>
            <a:r>
              <a:rPr lang="nb-NO" dirty="0" smtClean="0"/>
              <a:t> target </a:t>
            </a:r>
            <a:r>
              <a:rPr lang="nb-NO" dirty="0" err="1" smtClean="0"/>
              <a:t>group</a:t>
            </a:r>
            <a:r>
              <a:rPr lang="nb-NO" dirty="0" smtClean="0"/>
              <a:t>, </a:t>
            </a:r>
            <a:r>
              <a:rPr lang="nb-NO" dirty="0" err="1" smtClean="0"/>
              <a:t>the</a:t>
            </a:r>
            <a:r>
              <a:rPr lang="nb-NO" dirty="0" smtClean="0"/>
              <a:t> </a:t>
            </a:r>
            <a:r>
              <a:rPr lang="nb-NO" dirty="0" err="1" smtClean="0"/>
              <a:t>message</a:t>
            </a:r>
            <a:r>
              <a:rPr lang="nb-NO" dirty="0" smtClean="0"/>
              <a:t>, </a:t>
            </a:r>
            <a:r>
              <a:rPr lang="nb-NO" dirty="0" err="1" smtClean="0"/>
              <a:t>the</a:t>
            </a:r>
            <a:r>
              <a:rPr lang="nb-NO" dirty="0" smtClean="0"/>
              <a:t> </a:t>
            </a:r>
            <a:r>
              <a:rPr lang="nb-NO" dirty="0" err="1" smtClean="0"/>
              <a:t>situation</a:t>
            </a:r>
            <a:r>
              <a:rPr lang="nb-NO" dirty="0" smtClean="0"/>
              <a:t> and </a:t>
            </a:r>
            <a:r>
              <a:rPr lang="nb-NO" dirty="0" err="1" smtClean="0"/>
              <a:t>the</a:t>
            </a:r>
            <a:r>
              <a:rPr lang="nb-NO" dirty="0" smtClean="0"/>
              <a:t> </a:t>
            </a:r>
            <a:r>
              <a:rPr lang="nb-NO" dirty="0" err="1" smtClean="0"/>
              <a:t>resources</a:t>
            </a:r>
            <a:r>
              <a:rPr lang="nb-NO" dirty="0" smtClean="0"/>
              <a:t> </a:t>
            </a:r>
            <a:r>
              <a:rPr lang="nb-NO" dirty="0" err="1" smtClean="0"/>
              <a:t>available</a:t>
            </a:r>
            <a:r>
              <a:rPr lang="nb-NO" dirty="0" smtClean="0"/>
              <a:t> to </a:t>
            </a:r>
            <a:r>
              <a:rPr lang="nb-NO" dirty="0" err="1" smtClean="0"/>
              <a:t>you</a:t>
            </a:r>
            <a:endParaRPr lang="nb-NO" dirty="0" smtClean="0"/>
          </a:p>
          <a:p>
            <a:r>
              <a:rPr lang="nb-NO" dirty="0" smtClean="0"/>
              <a:t>Start </a:t>
            </a:r>
            <a:r>
              <a:rPr lang="nb-NO" dirty="0" err="1" smtClean="0"/>
              <a:t>with</a:t>
            </a:r>
            <a:r>
              <a:rPr lang="nb-NO" dirty="0" smtClean="0"/>
              <a:t> </a:t>
            </a:r>
            <a:r>
              <a:rPr lang="nb-NO" dirty="0" err="1" smtClean="0"/>
              <a:t>something</a:t>
            </a:r>
            <a:r>
              <a:rPr lang="nb-NO" dirty="0" smtClean="0"/>
              <a:t> </a:t>
            </a:r>
            <a:r>
              <a:rPr lang="nb-NO" dirty="0" err="1" smtClean="0"/>
              <a:t>you</a:t>
            </a:r>
            <a:r>
              <a:rPr lang="nb-NO" dirty="0" smtClean="0"/>
              <a:t> like and master </a:t>
            </a: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588" y="180853"/>
            <a:ext cx="1767840" cy="1219200"/>
          </a:xfrm>
          <a:prstGeom prst="rect">
            <a:avLst/>
          </a:prstGeom>
        </p:spPr>
      </p:pic>
    </p:spTree>
    <p:extLst>
      <p:ext uri="{BB962C8B-B14F-4D97-AF65-F5344CB8AC3E}">
        <p14:creationId xmlns:p14="http://schemas.microsoft.com/office/powerpoint/2010/main" val="1617988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Take</a:t>
            </a:r>
            <a:r>
              <a:rPr lang="nb-NO" dirty="0" smtClean="0"/>
              <a:t> </a:t>
            </a:r>
            <a:r>
              <a:rPr lang="nb-NO" dirty="0" err="1" smtClean="0"/>
              <a:t>home</a:t>
            </a:r>
            <a:r>
              <a:rPr lang="nb-NO" dirty="0" smtClean="0"/>
              <a:t> </a:t>
            </a:r>
            <a:r>
              <a:rPr lang="nb-NO" dirty="0" err="1" smtClean="0"/>
              <a:t>messages</a:t>
            </a:r>
            <a:endParaRPr lang="nb-NO" dirty="0"/>
          </a:p>
        </p:txBody>
      </p:sp>
      <p:sp>
        <p:nvSpPr>
          <p:cNvPr id="3" name="Plassholder for innhold 2"/>
          <p:cNvSpPr>
            <a:spLocks noGrp="1"/>
          </p:cNvSpPr>
          <p:nvPr>
            <p:ph idx="1"/>
          </p:nvPr>
        </p:nvSpPr>
        <p:spPr/>
        <p:txBody>
          <a:bodyPr/>
          <a:lstStyle/>
          <a:p>
            <a:r>
              <a:rPr lang="nb-NO" dirty="0" err="1" smtClean="0"/>
              <a:t>Practise</a:t>
            </a:r>
            <a:r>
              <a:rPr lang="nb-NO" dirty="0" smtClean="0"/>
              <a:t> makes master</a:t>
            </a:r>
          </a:p>
          <a:p>
            <a:r>
              <a:rPr lang="nb-NO" dirty="0" err="1" smtClean="0"/>
              <a:t>Consider</a:t>
            </a:r>
            <a:r>
              <a:rPr lang="nb-NO" dirty="0" smtClean="0"/>
              <a:t> </a:t>
            </a:r>
            <a:r>
              <a:rPr lang="nb-NO" dirty="0" err="1" smtClean="0"/>
              <a:t>using</a:t>
            </a:r>
            <a:r>
              <a:rPr lang="nb-NO" dirty="0" smtClean="0"/>
              <a:t> </a:t>
            </a:r>
            <a:r>
              <a:rPr lang="nb-NO" dirty="0" err="1" smtClean="0"/>
              <a:t>social</a:t>
            </a:r>
            <a:r>
              <a:rPr lang="nb-NO" dirty="0" smtClean="0"/>
              <a:t> media to </a:t>
            </a:r>
            <a:r>
              <a:rPr lang="nb-NO" dirty="0" err="1" smtClean="0"/>
              <a:t>communicate</a:t>
            </a:r>
            <a:r>
              <a:rPr lang="nb-NO" dirty="0" smtClean="0"/>
              <a:t> </a:t>
            </a:r>
            <a:r>
              <a:rPr lang="nb-NO" dirty="0" err="1" smtClean="0"/>
              <a:t>your</a:t>
            </a:r>
            <a:r>
              <a:rPr lang="nb-NO" dirty="0" smtClean="0"/>
              <a:t> </a:t>
            </a:r>
            <a:r>
              <a:rPr lang="nb-NO" dirty="0" err="1" smtClean="0"/>
              <a:t>research</a:t>
            </a:r>
            <a:endParaRPr lang="nb-NO" dirty="0" smtClean="0"/>
          </a:p>
          <a:p>
            <a:r>
              <a:rPr lang="nb-NO" dirty="0" smtClean="0"/>
              <a:t>Talk to </a:t>
            </a:r>
            <a:r>
              <a:rPr lang="nb-NO" dirty="0" err="1" smtClean="0"/>
              <a:t>people</a:t>
            </a:r>
            <a:r>
              <a:rPr lang="nb-NO" dirty="0" smtClean="0"/>
              <a:t> </a:t>
            </a:r>
            <a:r>
              <a:rPr lang="nb-NO" dirty="0" err="1" smtClean="0"/>
              <a:t>if</a:t>
            </a:r>
            <a:r>
              <a:rPr lang="nb-NO" dirty="0" smtClean="0"/>
              <a:t> </a:t>
            </a:r>
            <a:r>
              <a:rPr lang="nb-NO" dirty="0" err="1" smtClean="0"/>
              <a:t>you</a:t>
            </a:r>
            <a:r>
              <a:rPr lang="nb-NO" dirty="0" smtClean="0"/>
              <a:t> </a:t>
            </a:r>
            <a:r>
              <a:rPr lang="nb-NO" dirty="0" err="1" smtClean="0"/>
              <a:t>can</a:t>
            </a:r>
            <a:r>
              <a:rPr lang="nb-NO" dirty="0" smtClean="0"/>
              <a:t> – </a:t>
            </a:r>
            <a:r>
              <a:rPr lang="nb-NO" dirty="0" err="1" smtClean="0"/>
              <a:t>don’t</a:t>
            </a:r>
            <a:r>
              <a:rPr lang="nb-NO" dirty="0" smtClean="0"/>
              <a:t> email </a:t>
            </a:r>
            <a:r>
              <a:rPr lang="nb-NO" dirty="0" err="1" smtClean="0"/>
              <a:t>them</a:t>
            </a:r>
            <a:r>
              <a:rPr lang="nb-NO" dirty="0" smtClean="0"/>
              <a:t> (media </a:t>
            </a:r>
            <a:r>
              <a:rPr lang="nb-NO" dirty="0" err="1" smtClean="0"/>
              <a:t>richness</a:t>
            </a:r>
            <a:r>
              <a:rPr lang="nb-NO" dirty="0" smtClean="0"/>
              <a:t> </a:t>
            </a:r>
            <a:r>
              <a:rPr lang="nb-NO" dirty="0" err="1" smtClean="0"/>
              <a:t>theory</a:t>
            </a:r>
            <a:r>
              <a:rPr lang="nb-NO" dirty="0" smtClean="0"/>
              <a:t>)</a:t>
            </a:r>
          </a:p>
          <a:p>
            <a:r>
              <a:rPr lang="nb-NO" dirty="0" smtClean="0"/>
              <a:t> The </a:t>
            </a:r>
            <a:r>
              <a:rPr lang="nb-NO" dirty="0" err="1" smtClean="0"/>
              <a:t>ethics</a:t>
            </a:r>
            <a:r>
              <a:rPr lang="nb-NO" dirty="0" smtClean="0"/>
              <a:t> </a:t>
            </a:r>
            <a:r>
              <a:rPr lang="nb-NO" dirty="0" err="1" smtClean="0"/>
              <a:t>of</a:t>
            </a:r>
            <a:r>
              <a:rPr lang="nb-NO" dirty="0" smtClean="0"/>
              <a:t> </a:t>
            </a:r>
            <a:r>
              <a:rPr lang="nb-NO" dirty="0" err="1" smtClean="0"/>
              <a:t>science</a:t>
            </a:r>
            <a:r>
              <a:rPr lang="nb-NO" dirty="0" smtClean="0"/>
              <a:t> </a:t>
            </a:r>
            <a:r>
              <a:rPr lang="nb-NO" dirty="0" err="1" smtClean="0"/>
              <a:t>communication</a:t>
            </a:r>
            <a:endParaRPr lang="nb-NO" dirty="0" smtClean="0"/>
          </a:p>
          <a:p>
            <a:r>
              <a:rPr lang="nb-NO" dirty="0" err="1" smtClean="0"/>
              <a:t>When</a:t>
            </a:r>
            <a:r>
              <a:rPr lang="nb-NO" dirty="0" smtClean="0"/>
              <a:t> </a:t>
            </a:r>
            <a:r>
              <a:rPr lang="nb-NO" dirty="0" err="1" smtClean="0"/>
              <a:t>outside</a:t>
            </a:r>
            <a:r>
              <a:rPr lang="nb-NO" dirty="0" smtClean="0"/>
              <a:t> </a:t>
            </a:r>
            <a:r>
              <a:rPr lang="nb-NO" dirty="0" err="1" smtClean="0"/>
              <a:t>your</a:t>
            </a:r>
            <a:r>
              <a:rPr lang="nb-NO" dirty="0" smtClean="0"/>
              <a:t> </a:t>
            </a:r>
            <a:r>
              <a:rPr lang="nb-NO" dirty="0" err="1" smtClean="0"/>
              <a:t>research</a:t>
            </a:r>
            <a:r>
              <a:rPr lang="nb-NO" dirty="0" smtClean="0"/>
              <a:t> area – </a:t>
            </a:r>
            <a:r>
              <a:rPr lang="nb-NO" dirty="0" err="1" smtClean="0"/>
              <a:t>you</a:t>
            </a:r>
            <a:r>
              <a:rPr lang="nb-NO" dirty="0" smtClean="0"/>
              <a:t> </a:t>
            </a:r>
            <a:r>
              <a:rPr lang="nb-NO" dirty="0" err="1" smtClean="0"/>
              <a:t>are</a:t>
            </a:r>
            <a:r>
              <a:rPr lang="nb-NO" dirty="0" smtClean="0"/>
              <a:t> a </a:t>
            </a:r>
            <a:r>
              <a:rPr lang="nb-NO" dirty="0" err="1" smtClean="0"/>
              <a:t>layman</a:t>
            </a:r>
            <a:r>
              <a:rPr lang="nb-NO" dirty="0" smtClean="0"/>
              <a:t> in </a:t>
            </a:r>
            <a:r>
              <a:rPr lang="nb-NO" dirty="0" err="1" smtClean="0"/>
              <a:t>the</a:t>
            </a:r>
            <a:r>
              <a:rPr lang="nb-NO" dirty="0" smtClean="0"/>
              <a:t> </a:t>
            </a:r>
            <a:r>
              <a:rPr lang="nb-NO" dirty="0" err="1" smtClean="0"/>
              <a:t>public</a:t>
            </a:r>
            <a:r>
              <a:rPr lang="nb-NO" dirty="0" smtClean="0"/>
              <a:t> </a:t>
            </a:r>
            <a:r>
              <a:rPr lang="nb-NO" dirty="0" err="1" smtClean="0"/>
              <a:t>debate</a:t>
            </a:r>
            <a:endParaRPr lang="nb-NO" dirty="0" smtClean="0"/>
          </a:p>
          <a:p>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588" y="180853"/>
            <a:ext cx="1767840" cy="1219200"/>
          </a:xfrm>
          <a:prstGeom prst="rect">
            <a:avLst/>
          </a:prstGeom>
        </p:spPr>
      </p:pic>
    </p:spTree>
    <p:extLst>
      <p:ext uri="{BB962C8B-B14F-4D97-AF65-F5344CB8AC3E}">
        <p14:creationId xmlns:p14="http://schemas.microsoft.com/office/powerpoint/2010/main" val="1752945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6521" y="4018085"/>
            <a:ext cx="5486400" cy="566738"/>
          </a:xfrm>
        </p:spPr>
        <p:txBody>
          <a:bodyPr/>
          <a:lstStyle/>
          <a:p>
            <a:endParaRPr lang="nb-NO" dirty="0"/>
          </a:p>
        </p:txBody>
      </p:sp>
      <p:pic>
        <p:nvPicPr>
          <p:cNvPr id="8" name="Plassholder for bilde 7"/>
          <p:cNvPicPr>
            <a:picLocks noGrp="1" noChangeAspect="1"/>
          </p:cNvPicPr>
          <p:nvPr>
            <p:ph type="pic" idx="1"/>
          </p:nvPr>
        </p:nvPicPr>
        <p:blipFill>
          <a:blip r:embed="rId3">
            <a:extLst>
              <a:ext uri="{28A0092B-C50C-407E-A947-70E740481C1C}">
                <a14:useLocalDpi xmlns:a14="http://schemas.microsoft.com/office/drawing/2010/main" val="0"/>
              </a:ext>
            </a:extLst>
          </a:blip>
          <a:srcRect t="21905" b="21905"/>
          <a:stretch>
            <a:fillRect/>
          </a:stretch>
        </p:blipFill>
        <p:spPr/>
      </p:pic>
      <p:sp>
        <p:nvSpPr>
          <p:cNvPr id="4" name="Plassholder for tekst 3"/>
          <p:cNvSpPr>
            <a:spLocks noGrp="1"/>
          </p:cNvSpPr>
          <p:nvPr>
            <p:ph type="body" sz="half" idx="2"/>
          </p:nvPr>
        </p:nvSpPr>
        <p:spPr>
          <a:xfrm>
            <a:off x="1796521" y="4461730"/>
            <a:ext cx="5486400" cy="804862"/>
          </a:xfrm>
        </p:spPr>
        <p:txBody>
          <a:bodyPr>
            <a:normAutofit fontScale="25000" lnSpcReduction="20000"/>
          </a:bodyPr>
          <a:lstStyle/>
          <a:p>
            <a:r>
              <a:rPr lang="nb-NO" sz="12800" dirty="0" err="1" smtClean="0"/>
              <a:t>Thank</a:t>
            </a:r>
            <a:r>
              <a:rPr lang="nb-NO" sz="12800" dirty="0" smtClean="0"/>
              <a:t> </a:t>
            </a:r>
            <a:r>
              <a:rPr lang="nb-NO" sz="12800" dirty="0" err="1" smtClean="0"/>
              <a:t>you</a:t>
            </a:r>
            <a:r>
              <a:rPr lang="nb-NO" sz="12800" dirty="0" smtClean="0"/>
              <a:t> </a:t>
            </a:r>
            <a:r>
              <a:rPr lang="nb-NO" sz="12800" dirty="0" err="1" smtClean="0"/>
              <a:t>very</a:t>
            </a:r>
            <a:r>
              <a:rPr lang="nb-NO" sz="12800" dirty="0" smtClean="0"/>
              <a:t> </a:t>
            </a:r>
            <a:r>
              <a:rPr lang="nb-NO" sz="12800" dirty="0" err="1" smtClean="0"/>
              <a:t>much</a:t>
            </a:r>
            <a:r>
              <a:rPr lang="nb-NO" sz="12800" dirty="0" smtClean="0"/>
              <a:t> and </a:t>
            </a:r>
            <a:r>
              <a:rPr lang="nb-NO" sz="12800" dirty="0" err="1" smtClean="0"/>
              <a:t>good</a:t>
            </a:r>
            <a:r>
              <a:rPr lang="nb-NO" sz="12800" dirty="0" smtClean="0"/>
              <a:t> </a:t>
            </a:r>
            <a:r>
              <a:rPr lang="nb-NO" sz="12800" dirty="0" err="1" smtClean="0"/>
              <a:t>luck</a:t>
            </a:r>
            <a:r>
              <a:rPr lang="nb-NO" sz="12800" dirty="0" smtClean="0"/>
              <a:t> </a:t>
            </a:r>
            <a:r>
              <a:rPr lang="nb-NO" sz="12800" dirty="0" err="1" smtClean="0"/>
              <a:t>with</a:t>
            </a:r>
            <a:r>
              <a:rPr lang="nb-NO" sz="12800" dirty="0" smtClean="0"/>
              <a:t> </a:t>
            </a:r>
            <a:r>
              <a:rPr lang="nb-NO" sz="12800" dirty="0" err="1" smtClean="0"/>
              <a:t>your</a:t>
            </a:r>
            <a:r>
              <a:rPr lang="nb-NO" sz="12800" dirty="0" smtClean="0"/>
              <a:t> </a:t>
            </a:r>
            <a:r>
              <a:rPr lang="nb-NO" sz="12800" dirty="0" err="1" smtClean="0"/>
              <a:t>science</a:t>
            </a:r>
            <a:r>
              <a:rPr lang="nb-NO" sz="12800" dirty="0" smtClean="0"/>
              <a:t> </a:t>
            </a:r>
            <a:r>
              <a:rPr lang="nb-NO" sz="12800" dirty="0" err="1" smtClean="0"/>
              <a:t>communications</a:t>
            </a:r>
            <a:r>
              <a:rPr lang="nb-NO" sz="12800" dirty="0" smtClean="0"/>
              <a:t> </a:t>
            </a:r>
            <a:r>
              <a:rPr lang="nb-NO" sz="12800" dirty="0" err="1" smtClean="0"/>
              <a:t>efforts</a:t>
            </a:r>
            <a:r>
              <a:rPr lang="nb-NO" sz="12800" dirty="0" smtClean="0"/>
              <a:t>!</a:t>
            </a:r>
          </a:p>
          <a:p>
            <a:r>
              <a:rPr lang="nb-NO" sz="2900" dirty="0" smtClean="0"/>
              <a:t>Tove Kolset mobile 977 63 198/email tove.kolset@fhi.no</a:t>
            </a:r>
          </a:p>
          <a:p>
            <a:endParaRPr lang="nb-NO" sz="3600" dirty="0"/>
          </a:p>
          <a:p>
            <a:endParaRPr lang="nb-NO" sz="3600" dirty="0" smtClean="0"/>
          </a:p>
          <a:p>
            <a:endParaRPr lang="nb-NO" sz="2600" dirty="0" smtClean="0"/>
          </a:p>
          <a:p>
            <a:endParaRPr lang="nb-NO" sz="3600" dirty="0"/>
          </a:p>
        </p:txBody>
      </p:sp>
      <p:sp>
        <p:nvSpPr>
          <p:cNvPr id="5" name="Plassholder for bilde 4"/>
          <p:cNvSpPr>
            <a:spLocks noGrp="1"/>
          </p:cNvSpPr>
          <p:nvPr>
            <p:ph type="pic" idx="10"/>
          </p:nvPr>
        </p:nvSpPr>
        <p:spPr/>
      </p:sp>
      <p:sp>
        <p:nvSpPr>
          <p:cNvPr id="6" name="Plassholder for bilde 5"/>
          <p:cNvSpPr>
            <a:spLocks noGrp="1"/>
          </p:cNvSpPr>
          <p:nvPr>
            <p:ph type="pic" idx="11"/>
          </p:nvPr>
        </p:nvSpPr>
        <p:spPr/>
      </p:sp>
      <p:sp>
        <p:nvSpPr>
          <p:cNvPr id="7" name="Plassholder for bilde 6"/>
          <p:cNvSpPr>
            <a:spLocks noGrp="1"/>
          </p:cNvSpPr>
          <p:nvPr>
            <p:ph type="pic" idx="12"/>
          </p:nvPr>
        </p:nvSpPr>
        <p:spPr>
          <a:xfrm>
            <a:off x="1792288" y="2667000"/>
            <a:ext cx="2747433" cy="2054225"/>
          </a:xfrm>
        </p:spPr>
      </p:sp>
    </p:spTree>
    <p:extLst>
      <p:ext uri="{BB962C8B-B14F-4D97-AF65-F5344CB8AC3E}">
        <p14:creationId xmlns:p14="http://schemas.microsoft.com/office/powerpoint/2010/main" val="1790227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dirty="0" err="1" smtClean="0"/>
              <a:t>Why</a:t>
            </a:r>
            <a:r>
              <a:rPr lang="nb-NO" dirty="0" smtClean="0"/>
              <a:t> </a:t>
            </a:r>
            <a:r>
              <a:rPr lang="nb-NO" dirty="0" err="1" smtClean="0"/>
              <a:t>science</a:t>
            </a:r>
            <a:r>
              <a:rPr lang="nb-NO" dirty="0" smtClean="0"/>
              <a:t> </a:t>
            </a:r>
            <a:r>
              <a:rPr lang="nb-NO" dirty="0" err="1" smtClean="0"/>
              <a:t>communication</a:t>
            </a:r>
            <a:r>
              <a:rPr lang="nb-NO" dirty="0" smtClean="0"/>
              <a:t>?</a:t>
            </a:r>
            <a:endParaRPr lang="nb-NO" dirty="0"/>
          </a:p>
        </p:txBody>
      </p:sp>
      <p:sp>
        <p:nvSpPr>
          <p:cNvPr id="3" name="Content Placeholder 2"/>
          <p:cNvSpPr>
            <a:spLocks noGrp="1"/>
          </p:cNvSpPr>
          <p:nvPr>
            <p:ph idx="1"/>
          </p:nvPr>
        </p:nvSpPr>
        <p:spPr/>
        <p:txBody>
          <a:bodyPr>
            <a:normAutofit fontScale="25000" lnSpcReduction="20000"/>
          </a:bodyPr>
          <a:lstStyle/>
          <a:p>
            <a:r>
              <a:rPr lang="nb-NO" sz="9600" dirty="0">
                <a:solidFill>
                  <a:srgbClr val="FF0000"/>
                </a:solidFill>
              </a:rPr>
              <a:t>Universiteter</a:t>
            </a:r>
            <a:r>
              <a:rPr lang="nb-NO" sz="9600" dirty="0"/>
              <a:t> og høyskoler er </a:t>
            </a:r>
            <a:r>
              <a:rPr lang="nb-NO" sz="9600" dirty="0">
                <a:solidFill>
                  <a:srgbClr val="FF0000"/>
                </a:solidFill>
              </a:rPr>
              <a:t>pålagt ved lov å formidle kunnskap </a:t>
            </a:r>
            <a:r>
              <a:rPr lang="nb-NO" sz="9600" dirty="0"/>
              <a:t>om virksomheten og utbre forståelse for prinsippet om faglig frihet og anvendelse av vitenskapelige og kunstneriske metoder og resultater. Det gjelder både i undervisningen av studenter og i formidling rettet mot samfunnet. </a:t>
            </a:r>
            <a:r>
              <a:rPr lang="nb-NO" sz="9600" dirty="0">
                <a:solidFill>
                  <a:srgbClr val="FF0000"/>
                </a:solidFill>
              </a:rPr>
              <a:t>Formidlingsansvaret ble utvidet og styrket ved revisjon av lov om universiteter og høyskoler i 2003</a:t>
            </a:r>
            <a:r>
              <a:rPr lang="nb-NO" sz="9600" dirty="0"/>
              <a:t>.</a:t>
            </a:r>
          </a:p>
          <a:p>
            <a:r>
              <a:rPr lang="nb-NO" sz="9600" dirty="0" smtClean="0"/>
              <a:t>I </a:t>
            </a:r>
            <a:r>
              <a:rPr lang="nb-NO" sz="9600" dirty="0"/>
              <a:t>2011 ble det registrert 19 700 ulike formidlingsbidrag fra universiteter og høyskoler, en økning på 16 prosent fra året før. Økningen skyldes ikke nødvendigvis økt formidlingsaktivitet, men kan like gjerne være et resultat av mer aktiv bruk av </a:t>
            </a:r>
            <a:r>
              <a:rPr lang="nb-NO" sz="9600" dirty="0" err="1"/>
              <a:t>CRIStin</a:t>
            </a:r>
            <a:r>
              <a:rPr lang="nb-NO" sz="9600" dirty="0"/>
              <a:t>. Uansett viser tallene at </a:t>
            </a:r>
            <a:r>
              <a:rPr lang="nb-NO" sz="9600" dirty="0">
                <a:solidFill>
                  <a:srgbClr val="FF0000"/>
                </a:solidFill>
              </a:rPr>
              <a:t>forskere ved norske læresteder er aktive forskningsformidlere</a:t>
            </a:r>
            <a:r>
              <a:rPr lang="nb-NO" sz="9600" dirty="0"/>
              <a:t>. Den hyppigst rapporterte aktiviteten er </a:t>
            </a:r>
            <a:r>
              <a:rPr lang="nb-NO" sz="9600" dirty="0">
                <a:solidFill>
                  <a:srgbClr val="FF0000"/>
                </a:solidFill>
              </a:rPr>
              <a:t>intervju i </a:t>
            </a:r>
            <a:r>
              <a:rPr lang="nb-NO" sz="9600" dirty="0" smtClean="0">
                <a:solidFill>
                  <a:srgbClr val="FF0000"/>
                </a:solidFill>
              </a:rPr>
              <a:t>mediene</a:t>
            </a:r>
            <a:r>
              <a:rPr lang="nb-NO" sz="9600" dirty="0">
                <a:solidFill>
                  <a:srgbClr val="FF0000"/>
                </a:solidFill>
              </a:rPr>
              <a:t>, etterfulgt av </a:t>
            </a:r>
            <a:r>
              <a:rPr lang="nb-NO" sz="9600" dirty="0" smtClean="0">
                <a:solidFill>
                  <a:srgbClr val="FF0000"/>
                </a:solidFill>
              </a:rPr>
              <a:t>konferansebidrag/foredrag</a:t>
            </a:r>
            <a:r>
              <a:rPr lang="nb-NO" sz="9600" dirty="0" smtClean="0"/>
              <a:t>. </a:t>
            </a:r>
          </a:p>
          <a:p>
            <a:pPr marL="0" indent="0">
              <a:buNone/>
            </a:pPr>
            <a:endParaRPr lang="nb-NO" dirty="0"/>
          </a:p>
          <a:p>
            <a:pPr marL="0" indent="0">
              <a:buNone/>
            </a:pPr>
            <a:r>
              <a:rPr lang="nb-NO" sz="4400" dirty="0" smtClean="0"/>
              <a:t>Fra Meld. St. 18 (2012–2013) «Lange linjer – kunnskap gir muligheter»</a:t>
            </a:r>
          </a:p>
          <a:p>
            <a:pPr marL="0" indent="0">
              <a:buNone/>
            </a:pPr>
            <a:endParaRPr lang="nb-N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416" y="274638"/>
            <a:ext cx="1188635" cy="1325562"/>
          </a:xfrm>
          <a:prstGeom prst="rect">
            <a:avLst/>
          </a:prstGeom>
        </p:spPr>
      </p:pic>
    </p:spTree>
    <p:extLst>
      <p:ext uri="{BB962C8B-B14F-4D97-AF65-F5344CB8AC3E}">
        <p14:creationId xmlns:p14="http://schemas.microsoft.com/office/powerpoint/2010/main" val="58851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3677">
            <a:off x="6790222" y="504533"/>
            <a:ext cx="2266277" cy="969848"/>
          </a:xfrm>
          <a:prstGeom prst="rect">
            <a:avLst/>
          </a:prstGeom>
        </p:spPr>
      </p:pic>
      <p:sp>
        <p:nvSpPr>
          <p:cNvPr id="2" name="Title 1"/>
          <p:cNvSpPr>
            <a:spLocks noGrp="1"/>
          </p:cNvSpPr>
          <p:nvPr>
            <p:ph type="title"/>
          </p:nvPr>
        </p:nvSpPr>
        <p:spPr/>
        <p:txBody>
          <a:bodyPr/>
          <a:lstStyle/>
          <a:p>
            <a:pPr algn="l"/>
            <a:r>
              <a:rPr lang="nb-NO" dirty="0" err="1" smtClean="0"/>
              <a:t>Why</a:t>
            </a:r>
            <a:r>
              <a:rPr lang="nb-NO" dirty="0" smtClean="0"/>
              <a:t> </a:t>
            </a:r>
            <a:r>
              <a:rPr lang="nb-NO" dirty="0" err="1" smtClean="0"/>
              <a:t>science</a:t>
            </a:r>
            <a:r>
              <a:rPr lang="nb-NO" dirty="0" smtClean="0"/>
              <a:t> </a:t>
            </a:r>
            <a:r>
              <a:rPr lang="nb-NO" dirty="0" err="1" smtClean="0"/>
              <a:t>communication</a:t>
            </a:r>
            <a:r>
              <a:rPr lang="nb-NO" dirty="0" smtClean="0"/>
              <a:t>?</a:t>
            </a:r>
            <a:endParaRPr lang="nb-NO" dirty="0"/>
          </a:p>
        </p:txBody>
      </p:sp>
      <p:sp>
        <p:nvSpPr>
          <p:cNvPr id="3" name="Content Placeholder 2"/>
          <p:cNvSpPr>
            <a:spLocks noGrp="1"/>
          </p:cNvSpPr>
          <p:nvPr>
            <p:ph idx="1"/>
          </p:nvPr>
        </p:nvSpPr>
        <p:spPr/>
        <p:txBody>
          <a:bodyPr>
            <a:normAutofit fontScale="25000" lnSpcReduction="20000"/>
          </a:bodyPr>
          <a:lstStyle/>
          <a:p>
            <a:r>
              <a:rPr lang="nb-NO" sz="12800" dirty="0" smtClean="0"/>
              <a:t>In </a:t>
            </a:r>
            <a:r>
              <a:rPr lang="nb-NO" sz="12800" dirty="0" err="1" smtClean="0"/>
              <a:t>addition</a:t>
            </a:r>
            <a:r>
              <a:rPr lang="nb-NO" sz="12800" dirty="0" smtClean="0"/>
              <a:t>: Public </a:t>
            </a:r>
            <a:r>
              <a:rPr lang="nb-NO" sz="12800" dirty="0" err="1"/>
              <a:t>R</a:t>
            </a:r>
            <a:r>
              <a:rPr lang="nb-NO" sz="12800" dirty="0" err="1" smtClean="0"/>
              <a:t>elations</a:t>
            </a:r>
            <a:r>
              <a:rPr lang="nb-NO" sz="12800" dirty="0" smtClean="0"/>
              <a:t> and </a:t>
            </a:r>
            <a:r>
              <a:rPr lang="nb-NO" sz="12800" dirty="0" err="1" smtClean="0"/>
              <a:t>marketing</a:t>
            </a:r>
            <a:endParaRPr lang="nb-NO" sz="12800" dirty="0" smtClean="0"/>
          </a:p>
          <a:p>
            <a:r>
              <a:rPr lang="nb-NO" sz="12800" dirty="0" smtClean="0"/>
              <a:t>Dilemma:</a:t>
            </a:r>
          </a:p>
          <a:p>
            <a:pPr>
              <a:buFontTx/>
              <a:buNone/>
            </a:pPr>
            <a:r>
              <a:rPr lang="nb-NO" sz="12800" dirty="0"/>
              <a:t>	</a:t>
            </a:r>
            <a:r>
              <a:rPr lang="nb-NO" sz="12800" dirty="0" smtClean="0"/>
              <a:t>«Mål</a:t>
            </a:r>
            <a:r>
              <a:rPr lang="nb-NO" sz="12800" dirty="0"/>
              <a:t>, retning og handlingsparametere ble nedfelt i avdelingens strategi, samtidig som det ble klargjort at </a:t>
            </a:r>
            <a:r>
              <a:rPr lang="nb-NO" sz="12800" dirty="0">
                <a:solidFill>
                  <a:srgbClr val="FF0000"/>
                </a:solidFill>
              </a:rPr>
              <a:t>avdelingens rolle ikke er å markedsføre UiB</a:t>
            </a:r>
            <a:r>
              <a:rPr lang="nb-NO" sz="12800" dirty="0"/>
              <a:t>. Dersom vi skal sikre oss </a:t>
            </a:r>
            <a:r>
              <a:rPr lang="nb-NO" sz="12800" dirty="0">
                <a:solidFill>
                  <a:srgbClr val="FF0000"/>
                </a:solidFill>
              </a:rPr>
              <a:t>integritet</a:t>
            </a:r>
            <a:r>
              <a:rPr lang="nb-NO" sz="12800" dirty="0"/>
              <a:t> i den type formidling vi driver, kan ikke avdelingen ha et markedsansvar. Samtidig er vi heldige som har en profesjonell, kompetent ledelse ved UiB</a:t>
            </a:r>
            <a:r>
              <a:rPr lang="nb-NO" sz="12800" dirty="0" smtClean="0"/>
              <a:t>.»</a:t>
            </a:r>
            <a:endParaRPr lang="nb-NO" sz="12800" dirty="0"/>
          </a:p>
          <a:p>
            <a:pPr>
              <a:buFontTx/>
              <a:buNone/>
            </a:pPr>
            <a:r>
              <a:rPr lang="nb-NO" dirty="0"/>
              <a:t>	</a:t>
            </a:r>
            <a:r>
              <a:rPr lang="nb-NO" sz="4400" dirty="0" smtClean="0"/>
              <a:t>(</a:t>
            </a:r>
            <a:r>
              <a:rPr lang="nb-NO" sz="4400" dirty="0" err="1" smtClean="0"/>
              <a:t>Interview</a:t>
            </a:r>
            <a:r>
              <a:rPr lang="nb-NO" sz="4400" dirty="0" smtClean="0"/>
              <a:t> </a:t>
            </a:r>
            <a:r>
              <a:rPr lang="nb-NO" sz="4400" dirty="0" err="1" smtClean="0"/>
              <a:t>with</a:t>
            </a:r>
            <a:r>
              <a:rPr lang="nb-NO" sz="4400" dirty="0" smtClean="0"/>
              <a:t> </a:t>
            </a:r>
            <a:r>
              <a:rPr lang="nb-NO" sz="4400" dirty="0" err="1" smtClean="0"/>
              <a:t>the</a:t>
            </a:r>
            <a:r>
              <a:rPr lang="nb-NO" sz="4400" dirty="0" smtClean="0"/>
              <a:t> former </a:t>
            </a:r>
            <a:r>
              <a:rPr lang="nb-NO" sz="4400" dirty="0" err="1" smtClean="0"/>
              <a:t>communication</a:t>
            </a:r>
            <a:r>
              <a:rPr lang="nb-NO" sz="4400" dirty="0" smtClean="0"/>
              <a:t> </a:t>
            </a:r>
            <a:r>
              <a:rPr lang="nb-NO" sz="4400" dirty="0" err="1" smtClean="0"/>
              <a:t>director</a:t>
            </a:r>
            <a:r>
              <a:rPr lang="nb-NO" sz="4400" dirty="0" smtClean="0"/>
              <a:t> Torny </a:t>
            </a:r>
            <a:r>
              <a:rPr lang="nb-NO" sz="4400" dirty="0"/>
              <a:t>Aarbakke, </a:t>
            </a:r>
            <a:r>
              <a:rPr lang="nb-NO" sz="4400" dirty="0" smtClean="0"/>
              <a:t>UiB, in </a:t>
            </a:r>
            <a:r>
              <a:rPr lang="nb-NO" sz="4400" dirty="0" err="1" smtClean="0"/>
              <a:t>the</a:t>
            </a:r>
            <a:r>
              <a:rPr lang="nb-NO" sz="4400" dirty="0" smtClean="0"/>
              <a:t> </a:t>
            </a:r>
            <a:r>
              <a:rPr lang="nb-NO" sz="4400" dirty="0" err="1" smtClean="0"/>
              <a:t>magazine</a:t>
            </a:r>
            <a:r>
              <a:rPr lang="nb-NO" sz="4400" dirty="0" smtClean="0"/>
              <a:t> Kommunikasjon, 2005)</a:t>
            </a:r>
            <a:endParaRPr lang="en-US" sz="4400" dirty="0"/>
          </a:p>
          <a:p>
            <a:pPr marL="57150" indent="0">
              <a:buNone/>
            </a:pPr>
            <a:endParaRPr lang="nb-NO" dirty="0" smtClean="0"/>
          </a:p>
          <a:p>
            <a:pPr marL="57150" indent="0">
              <a:buNone/>
            </a:pPr>
            <a:r>
              <a:rPr lang="nb-NO" dirty="0" smtClean="0"/>
              <a:t>	</a:t>
            </a:r>
          </a:p>
          <a:p>
            <a:pPr marL="457200" lvl="1" indent="0">
              <a:buNone/>
            </a:pPr>
            <a:endParaRPr lang="nb-NO" dirty="0" smtClean="0"/>
          </a:p>
          <a:p>
            <a:pPr marL="457200" lvl="1" indent="0">
              <a:buNone/>
            </a:pPr>
            <a:endParaRPr lang="nb-NO" dirty="0"/>
          </a:p>
          <a:p>
            <a:pPr marL="457200" lvl="1" indent="0">
              <a:buNone/>
            </a:pPr>
            <a:endParaRPr lang="nb-NO" dirty="0" smtClean="0"/>
          </a:p>
          <a:p>
            <a:pPr marL="0" indent="0">
              <a:buNone/>
            </a:pPr>
            <a:endParaRPr lang="nb-NO" dirty="0" smtClean="0"/>
          </a:p>
          <a:p>
            <a:pPr marL="0" indent="0">
              <a:buNone/>
            </a:pPr>
            <a:r>
              <a:rPr lang="nb-NO" dirty="0"/>
              <a:t>	</a:t>
            </a:r>
            <a:r>
              <a:rPr lang="nb-NO" dirty="0" smtClean="0"/>
              <a:t>	</a:t>
            </a:r>
            <a:endParaRPr lang="nb-NO" dirty="0"/>
          </a:p>
        </p:txBody>
      </p:sp>
    </p:spTree>
    <p:extLst>
      <p:ext uri="{BB962C8B-B14F-4D97-AF65-F5344CB8AC3E}">
        <p14:creationId xmlns:p14="http://schemas.microsoft.com/office/powerpoint/2010/main" val="1543253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b-NO" sz="3600" dirty="0" err="1" smtClean="0"/>
              <a:t>Communication</a:t>
            </a:r>
            <a:r>
              <a:rPr lang="nb-NO" sz="3600" dirty="0" smtClean="0"/>
              <a:t> </a:t>
            </a:r>
            <a:r>
              <a:rPr lang="nb-NO" sz="3600" dirty="0" err="1" smtClean="0"/>
              <a:t>models</a:t>
            </a:r>
            <a:endParaRPr lang="nb-NO" sz="3600" dirty="0"/>
          </a:p>
        </p:txBody>
      </p:sp>
      <p:sp>
        <p:nvSpPr>
          <p:cNvPr id="3" name="Content Placeholder 2"/>
          <p:cNvSpPr>
            <a:spLocks noGrp="1"/>
          </p:cNvSpPr>
          <p:nvPr>
            <p:ph idx="1"/>
          </p:nvPr>
        </p:nvSpPr>
        <p:spPr/>
        <p:txBody>
          <a:bodyPr/>
          <a:lstStyle/>
          <a:p>
            <a:r>
              <a:rPr lang="nb-NO" dirty="0" smtClean="0"/>
              <a:t>The </a:t>
            </a:r>
            <a:r>
              <a:rPr lang="nb-NO" dirty="0" err="1" smtClean="0"/>
              <a:t>Classical</a:t>
            </a:r>
            <a:r>
              <a:rPr lang="nb-NO" dirty="0" smtClean="0"/>
              <a:t> Linear </a:t>
            </a:r>
            <a:r>
              <a:rPr lang="nb-NO" dirty="0" err="1" smtClean="0"/>
              <a:t>Dissimination</a:t>
            </a:r>
            <a:r>
              <a:rPr lang="nb-NO" dirty="0" smtClean="0"/>
              <a:t> Model</a:t>
            </a:r>
          </a:p>
          <a:p>
            <a:r>
              <a:rPr lang="nb-NO" dirty="0" smtClean="0"/>
              <a:t>The Interactive </a:t>
            </a:r>
            <a:r>
              <a:rPr lang="nb-NO" dirty="0" err="1" smtClean="0"/>
              <a:t>Communication</a:t>
            </a:r>
            <a:r>
              <a:rPr lang="nb-NO" dirty="0" smtClean="0"/>
              <a:t> Model</a:t>
            </a:r>
          </a:p>
          <a:p>
            <a:r>
              <a:rPr lang="nb-NO" dirty="0" smtClean="0"/>
              <a:t>The </a:t>
            </a:r>
            <a:r>
              <a:rPr lang="nb-NO" dirty="0" err="1" smtClean="0"/>
              <a:t>Transactional</a:t>
            </a:r>
            <a:r>
              <a:rPr lang="nb-NO" dirty="0" smtClean="0"/>
              <a:t> </a:t>
            </a:r>
            <a:r>
              <a:rPr lang="nb-NO" dirty="0" err="1" smtClean="0"/>
              <a:t>Communication</a:t>
            </a:r>
            <a:r>
              <a:rPr lang="nb-NO" dirty="0" smtClean="0"/>
              <a:t> Model</a:t>
            </a:r>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595" y="164622"/>
            <a:ext cx="19050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991" y="3525475"/>
            <a:ext cx="5792009" cy="2600688"/>
          </a:xfrm>
          <a:prstGeom prst="rect">
            <a:avLst/>
          </a:prstGeom>
        </p:spPr>
      </p:pic>
    </p:spTree>
    <p:extLst>
      <p:ext uri="{BB962C8B-B14F-4D97-AF65-F5344CB8AC3E}">
        <p14:creationId xmlns:p14="http://schemas.microsoft.com/office/powerpoint/2010/main" val="537028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nb-NO" sz="3600" dirty="0" smtClean="0"/>
              <a:t>The </a:t>
            </a:r>
            <a:r>
              <a:rPr lang="nb-NO" sz="3600" dirty="0" err="1" smtClean="0"/>
              <a:t>Classical</a:t>
            </a:r>
            <a:r>
              <a:rPr lang="nb-NO" sz="3600" dirty="0" smtClean="0"/>
              <a:t> Linear </a:t>
            </a:r>
            <a:r>
              <a:rPr lang="nb-NO" sz="3600" dirty="0" err="1" smtClean="0"/>
              <a:t>Dissemination</a:t>
            </a:r>
            <a:r>
              <a:rPr lang="nb-NO" sz="3600" dirty="0" smtClean="0"/>
              <a:t> </a:t>
            </a:r>
            <a:br>
              <a:rPr lang="nb-NO" sz="3600" dirty="0" smtClean="0"/>
            </a:br>
            <a:r>
              <a:rPr lang="nb-NO" sz="3600" dirty="0" smtClean="0"/>
              <a:t>Model</a:t>
            </a:r>
            <a:endParaRPr lang="nb-NO" sz="3600" dirty="0"/>
          </a:p>
        </p:txBody>
      </p:sp>
      <p:sp>
        <p:nvSpPr>
          <p:cNvPr id="3" name="Content Placeholder 2"/>
          <p:cNvSpPr>
            <a:spLocks noGrp="1"/>
          </p:cNvSpPr>
          <p:nvPr>
            <p:ph idx="1"/>
          </p:nvPr>
        </p:nvSpPr>
        <p:spPr>
          <a:xfrm>
            <a:off x="457200" y="2276475"/>
            <a:ext cx="8229600" cy="4525963"/>
          </a:xfrm>
        </p:spPr>
        <p:txBody>
          <a:bodyPr>
            <a:normAutofit/>
          </a:bodyPr>
          <a:lstStyle/>
          <a:p>
            <a:r>
              <a:rPr lang="nb-NO" sz="3600" dirty="0" smtClean="0"/>
              <a:t>Most </a:t>
            </a:r>
            <a:r>
              <a:rPr lang="nb-NO" sz="3600" dirty="0" err="1" smtClean="0"/>
              <a:t>frequently</a:t>
            </a:r>
            <a:r>
              <a:rPr lang="nb-NO" sz="3600" dirty="0" smtClean="0"/>
              <a:t> used </a:t>
            </a:r>
            <a:r>
              <a:rPr lang="nb-NO" sz="3600" dirty="0" err="1" smtClean="0"/>
              <a:t>model</a:t>
            </a:r>
            <a:r>
              <a:rPr lang="nb-NO" sz="3600" dirty="0" smtClean="0"/>
              <a:t> </a:t>
            </a:r>
          </a:p>
          <a:p>
            <a:r>
              <a:rPr lang="nb-NO" sz="3600" dirty="0" smtClean="0"/>
              <a:t>The term «</a:t>
            </a:r>
            <a:r>
              <a:rPr lang="nb-NO" sz="3600" dirty="0" err="1" smtClean="0"/>
              <a:t>research</a:t>
            </a:r>
            <a:r>
              <a:rPr lang="nb-NO" sz="3600" dirty="0" smtClean="0"/>
              <a:t> </a:t>
            </a:r>
            <a:r>
              <a:rPr lang="nb-NO" sz="3600" dirty="0" err="1" smtClean="0"/>
              <a:t>dissemination</a:t>
            </a:r>
            <a:r>
              <a:rPr lang="nb-NO" sz="3600" dirty="0" smtClean="0"/>
              <a:t>» is more </a:t>
            </a:r>
            <a:r>
              <a:rPr lang="nb-NO" sz="3600" dirty="0" err="1" smtClean="0"/>
              <a:t>common</a:t>
            </a:r>
            <a:r>
              <a:rPr lang="nb-NO" sz="3600" dirty="0" smtClean="0"/>
              <a:t> </a:t>
            </a:r>
            <a:r>
              <a:rPr lang="nb-NO" sz="3600" dirty="0" err="1" smtClean="0"/>
              <a:t>than</a:t>
            </a:r>
            <a:r>
              <a:rPr lang="nb-NO" sz="3600" dirty="0" smtClean="0"/>
              <a:t> «</a:t>
            </a:r>
            <a:r>
              <a:rPr lang="nb-NO" sz="3600" dirty="0" err="1" smtClean="0"/>
              <a:t>research</a:t>
            </a:r>
            <a:r>
              <a:rPr lang="nb-NO" sz="3600" dirty="0" smtClean="0"/>
              <a:t> </a:t>
            </a:r>
            <a:r>
              <a:rPr lang="nb-NO" sz="3600" dirty="0" err="1" smtClean="0"/>
              <a:t>communication</a:t>
            </a:r>
            <a:r>
              <a:rPr lang="nb-NO" sz="3600" dirty="0" smtClean="0"/>
              <a:t>» </a:t>
            </a:r>
          </a:p>
          <a:p>
            <a:r>
              <a:rPr lang="nb-NO" sz="3600" dirty="0" err="1" smtClean="0"/>
              <a:t>Disseminate</a:t>
            </a:r>
            <a:r>
              <a:rPr lang="nb-NO" sz="3600" dirty="0" smtClean="0"/>
              <a:t> </a:t>
            </a:r>
            <a:r>
              <a:rPr lang="nb-NO" sz="3600" dirty="0" err="1" smtClean="0"/>
              <a:t>rules</a:t>
            </a:r>
            <a:r>
              <a:rPr lang="nb-NO" sz="3600" dirty="0" smtClean="0"/>
              <a:t> </a:t>
            </a:r>
            <a:r>
              <a:rPr lang="nb-NO" sz="3600" dirty="0" err="1" smtClean="0"/>
              <a:t>communicate</a:t>
            </a:r>
            <a:r>
              <a:rPr lang="nb-NO" sz="3600" dirty="0" smtClean="0"/>
              <a:t> </a:t>
            </a:r>
          </a:p>
          <a:p>
            <a:r>
              <a:rPr lang="nb-NO" sz="3600" dirty="0" err="1" smtClean="0"/>
              <a:t>Convey</a:t>
            </a:r>
            <a:r>
              <a:rPr lang="nb-NO" sz="3600" dirty="0" smtClean="0"/>
              <a:t> (e.g. </a:t>
            </a:r>
            <a:r>
              <a:rPr lang="nb-NO" sz="3600" dirty="0" err="1" smtClean="0"/>
              <a:t>title</a:t>
            </a:r>
            <a:r>
              <a:rPr lang="nb-NO" sz="3600" dirty="0" smtClean="0"/>
              <a:t>) </a:t>
            </a:r>
            <a:r>
              <a:rPr lang="nb-NO" sz="3600" dirty="0" err="1" smtClean="0"/>
              <a:t>rules</a:t>
            </a:r>
            <a:r>
              <a:rPr lang="nb-NO" sz="3600" dirty="0" smtClean="0"/>
              <a:t> </a:t>
            </a:r>
            <a:r>
              <a:rPr lang="nb-NO" sz="3600" dirty="0" err="1" smtClean="0"/>
              <a:t>interact</a:t>
            </a:r>
            <a:r>
              <a:rPr lang="nb-NO" sz="3600" dirty="0" smtClean="0"/>
              <a:t>/</a:t>
            </a:r>
            <a:r>
              <a:rPr lang="nb-NO" sz="3600" dirty="0" err="1" smtClean="0"/>
              <a:t>involve</a:t>
            </a:r>
            <a:r>
              <a:rPr lang="nb-NO" sz="3600" dirty="0" smtClean="0"/>
              <a:t> </a:t>
            </a:r>
          </a:p>
        </p:txBody>
      </p:sp>
      <p:pic>
        <p:nvPicPr>
          <p:cNvPr id="4098"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404" y="0"/>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25" y="274638"/>
            <a:ext cx="8229600" cy="1143000"/>
          </a:xfrm>
        </p:spPr>
        <p:txBody>
          <a:bodyPr>
            <a:normAutofit/>
          </a:bodyPr>
          <a:lstStyle/>
          <a:p>
            <a:pPr algn="l"/>
            <a:r>
              <a:rPr lang="nb-NO" sz="3600" dirty="0" smtClean="0"/>
              <a:t>The </a:t>
            </a:r>
            <a:r>
              <a:rPr lang="nb-NO" sz="3600" dirty="0" err="1" smtClean="0"/>
              <a:t>Classical</a:t>
            </a:r>
            <a:r>
              <a:rPr lang="nb-NO" sz="3600" dirty="0" smtClean="0"/>
              <a:t> Linear </a:t>
            </a:r>
            <a:r>
              <a:rPr lang="nb-NO" sz="3600" dirty="0" err="1" smtClean="0"/>
              <a:t>Dissemination</a:t>
            </a:r>
            <a:r>
              <a:rPr lang="nb-NO" sz="3600" dirty="0" smtClean="0"/>
              <a:t> Model</a:t>
            </a:r>
            <a:endParaRPr lang="nb-NO" sz="3600" dirty="0"/>
          </a:p>
        </p:txBody>
      </p:sp>
      <p:pic>
        <p:nvPicPr>
          <p:cNvPr id="6" name="Picture 2" descr="http://www.apro.no/assets/Ny-Mappe-2/_resampled/resizedimage187239-Ropert3d-m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09" y="0"/>
            <a:ext cx="1651191" cy="211034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 y="2027103"/>
            <a:ext cx="8138793" cy="4109292"/>
          </a:xfrm>
        </p:spPr>
      </p:pic>
      <p:sp>
        <p:nvSpPr>
          <p:cNvPr id="8" name="TextBox 7"/>
          <p:cNvSpPr txBox="1"/>
          <p:nvPr/>
        </p:nvSpPr>
        <p:spPr>
          <a:xfrm>
            <a:off x="2985570" y="6083931"/>
            <a:ext cx="3432222" cy="369332"/>
          </a:xfrm>
          <a:prstGeom prst="rect">
            <a:avLst/>
          </a:prstGeom>
          <a:noFill/>
        </p:spPr>
        <p:txBody>
          <a:bodyPr wrap="none" rtlCol="0">
            <a:spAutoFit/>
          </a:bodyPr>
          <a:lstStyle/>
          <a:p>
            <a:r>
              <a:rPr lang="nb-NO" dirty="0" smtClean="0"/>
              <a:t>Model: Shannon and Weaver 1949</a:t>
            </a:r>
            <a:endParaRPr lang="nb-NO" dirty="0"/>
          </a:p>
        </p:txBody>
      </p:sp>
    </p:spTree>
    <p:extLst>
      <p:ext uri="{BB962C8B-B14F-4D97-AF65-F5344CB8AC3E}">
        <p14:creationId xmlns:p14="http://schemas.microsoft.com/office/powerpoint/2010/main" val="3026556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b-NO" dirty="0" smtClean="0"/>
              <a:t>The Interactive </a:t>
            </a:r>
            <a:br>
              <a:rPr lang="nb-NO" dirty="0" smtClean="0"/>
            </a:br>
            <a:r>
              <a:rPr lang="nb-NO" dirty="0" err="1" smtClean="0"/>
              <a:t>Communication</a:t>
            </a:r>
            <a:r>
              <a:rPr lang="nb-NO" dirty="0" smtClean="0"/>
              <a:t> Model</a:t>
            </a:r>
            <a:endParaRPr lang="nb-NO" dirty="0"/>
          </a:p>
        </p:txBody>
      </p:sp>
      <p:sp>
        <p:nvSpPr>
          <p:cNvPr id="3" name="Content Placeholder 2"/>
          <p:cNvSpPr>
            <a:spLocks noGrp="1"/>
          </p:cNvSpPr>
          <p:nvPr>
            <p:ph idx="1"/>
          </p:nvPr>
        </p:nvSpPr>
        <p:spPr>
          <a:xfrm>
            <a:off x="457200" y="1600200"/>
            <a:ext cx="9039340" cy="5450595"/>
          </a:xfrm>
        </p:spPr>
        <p:txBody>
          <a:bodyPr>
            <a:normAutofit/>
          </a:bodyPr>
          <a:lstStyle/>
          <a:p>
            <a:endParaRPr lang="nb-NO" dirty="0" smtClean="0"/>
          </a:p>
          <a:p>
            <a:endParaRPr lang="nb-NO" dirty="0"/>
          </a:p>
          <a:p>
            <a:endParaRPr lang="nb-NO" dirty="0" smtClean="0"/>
          </a:p>
          <a:p>
            <a:endParaRPr lang="nb-NO" dirty="0"/>
          </a:p>
          <a:p>
            <a:endParaRPr lang="nb-NO" dirty="0" smtClean="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smtClean="0"/>
          </a:p>
        </p:txBody>
      </p:sp>
      <p:pic>
        <p:nvPicPr>
          <p:cNvPr id="2050" name="Picture 2" descr="http://scienceprogress.org/wp-content/uploads/2008/04/two_way_59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500" y="104821"/>
            <a:ext cx="3266500" cy="1381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523" y="2166761"/>
            <a:ext cx="8681828" cy="3815398"/>
          </a:xfrm>
          <a:prstGeom prst="rect">
            <a:avLst/>
          </a:prstGeom>
        </p:spPr>
      </p:pic>
    </p:spTree>
    <p:extLst>
      <p:ext uri="{BB962C8B-B14F-4D97-AF65-F5344CB8AC3E}">
        <p14:creationId xmlns:p14="http://schemas.microsoft.com/office/powerpoint/2010/main" val="202605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HI PowerPoint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FHI PowerPointmal</Template>
  <TotalTime>1110</TotalTime>
  <Words>1549</Words>
  <Application>Microsoft Office PowerPoint</Application>
  <PresentationFormat>On-screen Show (4:3)</PresentationFormat>
  <Paragraphs>260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FHI PowerPointmal</vt:lpstr>
      <vt:lpstr>How can researchers effectively convey scientific knowledge outside the academic community?</vt:lpstr>
      <vt:lpstr>Who am I to talk?</vt:lpstr>
      <vt:lpstr>What am I going to talk about</vt:lpstr>
      <vt:lpstr>Why science communication?</vt:lpstr>
      <vt:lpstr>Why science communication?</vt:lpstr>
      <vt:lpstr>Communication models</vt:lpstr>
      <vt:lpstr>The Classical Linear Dissemination  Model</vt:lpstr>
      <vt:lpstr>The Classical Linear Dissemination Model</vt:lpstr>
      <vt:lpstr>The Interactive  Communication Model</vt:lpstr>
      <vt:lpstr>The Interactive  Communication Model</vt:lpstr>
      <vt:lpstr>The Transactional  Communication Model </vt:lpstr>
      <vt:lpstr>The Transactional  Communication Model </vt:lpstr>
      <vt:lpstr>When to use the Classical Linear Dissemination Model</vt:lpstr>
      <vt:lpstr>When to use the Classical Linear Dissemination Model</vt:lpstr>
      <vt:lpstr>The «one-to-many» principle</vt:lpstr>
      <vt:lpstr>The «one-to-many» principle</vt:lpstr>
      <vt:lpstr>The «one-to-many» principle</vt:lpstr>
      <vt:lpstr>The «one-to-many» principle</vt:lpstr>
      <vt:lpstr>The «one-to-many» principle</vt:lpstr>
      <vt:lpstr>The «one-to-many» principle</vt:lpstr>
      <vt:lpstr>Push and pull communication channels</vt:lpstr>
      <vt:lpstr>Push and pull communication channels</vt:lpstr>
      <vt:lpstr>When to use the Interactive  Communication Model</vt:lpstr>
      <vt:lpstr>When to use the Interactive  Communication Model</vt:lpstr>
      <vt:lpstr>When to use the Interactive  Communication Model</vt:lpstr>
      <vt:lpstr>When to use the Transactional  Communication Model </vt:lpstr>
      <vt:lpstr>When to use the Transactional  Communication Model </vt:lpstr>
      <vt:lpstr>When to use the Transactional  Communication Model </vt:lpstr>
      <vt:lpstr>When to use the Transactional  Communication Model </vt:lpstr>
      <vt:lpstr>Communication within the framework of their workplace </vt:lpstr>
      <vt:lpstr>Communication within the framework of their workplace </vt:lpstr>
      <vt:lpstr>Communication within the framework of their workplace </vt:lpstr>
      <vt:lpstr>What about the researcher as as a member  of civil society communicating outside her own research area?  </vt:lpstr>
      <vt:lpstr>Take home messages</vt:lpstr>
      <vt:lpstr>Take home messages</vt:lpstr>
      <vt:lpstr>PowerPoint Presentation</vt:lpstr>
    </vt:vector>
  </TitlesOfParts>
  <Company>FHI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Folkehelseinstituttet</dc:title>
  <dc:creator>FHI</dc:creator>
  <cp:lastModifiedBy>Marte Knag Fylkesnes</cp:lastModifiedBy>
  <cp:revision>133</cp:revision>
  <cp:lastPrinted>2015-03-24T12:59:56Z</cp:lastPrinted>
  <dcterms:created xsi:type="dcterms:W3CDTF">2015-03-20T16:52:52Z</dcterms:created>
  <dcterms:modified xsi:type="dcterms:W3CDTF">2015-04-17T13:41:57Z</dcterms:modified>
</cp:coreProperties>
</file>